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slideMasters/slideMaster26.xml" ContentType="application/vnd.openxmlformats-officedocument.presentationml.slideMaster+xml"/>
  <Override PartName="/ppt/slides/slide26.xml" ContentType="application/vnd.openxmlformats-officedocument.presentationml.slide+xml"/>
  <Override PartName="/ppt/slideMasters/slideMaster27.xml" ContentType="application/vnd.openxmlformats-officedocument.presentationml.slideMaster+xml"/>
  <Override PartName="/ppt/slides/slide27.xml" ContentType="application/vnd.openxmlformats-officedocument.presentationml.slide+xml"/>
  <Override PartName="/ppt/slideMasters/slideMaster28.xml" ContentType="application/vnd.openxmlformats-officedocument.presentationml.slideMaster+xml"/>
  <Override PartName="/ppt/slides/slide28.xml" ContentType="application/vnd.openxmlformats-officedocument.presentationml.slide+xml"/>
  <Override PartName="/ppt/slideMasters/slideMaster29.xml" ContentType="application/vnd.openxmlformats-officedocument.presentationml.slideMaster+xml"/>
  <Override PartName="/ppt/slides/slide29.xml" ContentType="application/vnd.openxmlformats-officedocument.presentationml.slide+xml"/>
  <Override PartName="/ppt/slideMasters/slideMaster30.xml" ContentType="application/vnd.openxmlformats-officedocument.presentationml.slideMaster+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Lst>
  <p:notesMasterIdLst>
    <p:notesMasterId r:id="rId32"/>
  </p:notesMaster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notesMaster" Target="notesMasters/notesMaster1.xml"/><Relationship Id="rId33" Type="http://schemas.openxmlformats.org/officeDocument/2006/relationships/presProps" Target="presProps.xml"/><Relationship Id="rId34" Type="http://schemas.openxmlformats.org/officeDocument/2006/relationships/viewProps" Target="viewProps.xml"/><Relationship Id="rId35" Type="http://schemas.openxmlformats.org/officeDocument/2006/relationships/theme" Target="theme/theme1.xml"/><Relationship Id="rId36"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xml"/>
		</Relationships>
</file>

<file path=ppt/notesSlides/_rels/notesSlide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xml"/>
		</Relationships>
</file>

<file path=ppt/notesSlides/_rels/notesSlide2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8.xml"/>
		</Relationships>
</file>

<file path=ppt/notesSlides/_rels/notesSlide2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9.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3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0.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gamma.app" TargetMode="External"/><Relationship Id="rId1" Type="http://schemas.openxmlformats.org/officeDocument/2006/relationships/image" Target="../media/image-1-1.png"/><Relationship Id="rId3" Type="http://schemas.openxmlformats.org/officeDocument/2006/relationships/slideLayout" Target="../slideLayouts/slideLayout1.xml"/><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10-1.png"/><Relationship Id="rId2" Type="http://schemas.openxmlformats.org/officeDocument/2006/relationships/image" Target="../media/image-10-2.png"/><Relationship Id="rId4" Type="http://schemas.openxmlformats.org/officeDocument/2006/relationships/slideLayout" Target="../slideLayouts/slideLayout1.xml"/><Relationship Id="rId5"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11-1.png"/><Relationship Id="rId2" Type="http://schemas.openxmlformats.org/officeDocument/2006/relationships/image" Target="../media/image-11-2.png"/><Relationship Id="rId4" Type="http://schemas.openxmlformats.org/officeDocument/2006/relationships/slideLayout" Target="../slideLayouts/slideLayout1.xml"/><Relationship Id="rId5"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12-1.png"/><Relationship Id="rId2" Type="http://schemas.openxmlformats.org/officeDocument/2006/relationships/image" Target="../media/image-12-2.png"/><Relationship Id="rId3" Type="http://schemas.openxmlformats.org/officeDocument/2006/relationships/image" Target="../media/image-12-3.png"/><Relationship Id="rId5" Type="http://schemas.openxmlformats.org/officeDocument/2006/relationships/slideLayout" Target="../slideLayouts/slideLayout1.xml"/><Relationship Id="rId6"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13-1.png"/><Relationship Id="rId2" Type="http://schemas.openxmlformats.org/officeDocument/2006/relationships/image" Target="../media/image-13-2.png"/><Relationship Id="rId3" Type="http://schemas.openxmlformats.org/officeDocument/2006/relationships/image" Target="../media/image-13-3.png"/><Relationship Id="rId5" Type="http://schemas.openxmlformats.org/officeDocument/2006/relationships/slideLayout" Target="../slideLayouts/slideLayout1.xml"/><Relationship Id="rId6"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14-1.png"/><Relationship Id="rId2" Type="http://schemas.openxmlformats.org/officeDocument/2006/relationships/image" Target="../media/image-14-2.png"/><Relationship Id="rId3" Type="http://schemas.openxmlformats.org/officeDocument/2006/relationships/image" Target="../media/image-14-3.png"/><Relationship Id="rId5" Type="http://schemas.openxmlformats.org/officeDocument/2006/relationships/slideLayout" Target="../slideLayouts/slideLayout1.xml"/><Relationship Id="rId6"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2" Type="http://schemas.openxmlformats.org/officeDocument/2006/relationships/hyperlink" Target="https://gamma.app" TargetMode="External"/><Relationship Id="rId1" Type="http://schemas.openxmlformats.org/officeDocument/2006/relationships/image" Target="../media/image-15-1.png"/><Relationship Id="rId3" Type="http://schemas.openxmlformats.org/officeDocument/2006/relationships/slideLayout" Target="../slideLayouts/slideLayout1.xml"/><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16-1.png"/><Relationship Id="rId2" Type="http://schemas.openxmlformats.org/officeDocument/2006/relationships/image" Target="../media/image-16-2.png"/><Relationship Id="rId3" Type="http://schemas.openxmlformats.org/officeDocument/2006/relationships/image" Target="../media/image-16-3.png"/><Relationship Id="rId5" Type="http://schemas.openxmlformats.org/officeDocument/2006/relationships/slideLayout" Target="../slideLayouts/slideLayout1.xml"/><Relationship Id="rId6"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17-1.png"/><Relationship Id="rId2" Type="http://schemas.openxmlformats.org/officeDocument/2006/relationships/image" Target="../media/image-17-2.png"/><Relationship Id="rId3" Type="http://schemas.openxmlformats.org/officeDocument/2006/relationships/image" Target="../media/image-17-3.png"/><Relationship Id="rId5" Type="http://schemas.openxmlformats.org/officeDocument/2006/relationships/slideLayout" Target="../slideLayouts/slideLayout1.xml"/><Relationship Id="rId6"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18-1.png"/><Relationship Id="rId2" Type="http://schemas.openxmlformats.org/officeDocument/2006/relationships/image" Target="../media/image-18-2.png"/><Relationship Id="rId4" Type="http://schemas.openxmlformats.org/officeDocument/2006/relationships/slideLayout" Target="../slideLayouts/slideLayout1.xml"/><Relationship Id="rId5"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19-1.png"/><Relationship Id="rId2" Type="http://schemas.openxmlformats.org/officeDocument/2006/relationships/image" Target="../media/image-19-2.png"/><Relationship Id="rId4" Type="http://schemas.openxmlformats.org/officeDocument/2006/relationships/slideLayout" Target="../slideLayouts/slideLayout1.xml"/><Relationship Id="rId5"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image" Target="../media/image-2-3.png"/><Relationship Id="rId5" Type="http://schemas.openxmlformats.org/officeDocument/2006/relationships/slideLayout" Target="../slideLayouts/slideLayout1.xml"/><Relationship Id="rId6"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20-1.png"/><Relationship Id="rId2" Type="http://schemas.openxmlformats.org/officeDocument/2006/relationships/image" Target="../media/image-20-2.png"/><Relationship Id="rId3" Type="http://schemas.openxmlformats.org/officeDocument/2006/relationships/image" Target="../media/image-20-3.png"/><Relationship Id="rId5" Type="http://schemas.openxmlformats.org/officeDocument/2006/relationships/slideLayout" Target="../slideLayouts/slideLayout1.xml"/><Relationship Id="rId6"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21-1.png"/><Relationship Id="rId2" Type="http://schemas.openxmlformats.org/officeDocument/2006/relationships/image" Target="../media/image-21-2.png"/><Relationship Id="rId3" Type="http://schemas.openxmlformats.org/officeDocument/2006/relationships/image" Target="../media/image-21-3.png"/><Relationship Id="rId5" Type="http://schemas.openxmlformats.org/officeDocument/2006/relationships/slideLayout" Target="../slideLayouts/slideLayout1.xml"/><Relationship Id="rId6"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22-1.png"/><Relationship Id="rId2" Type="http://schemas.openxmlformats.org/officeDocument/2006/relationships/image" Target="../media/image-22-2.png"/><Relationship Id="rId4" Type="http://schemas.openxmlformats.org/officeDocument/2006/relationships/slideLayout" Target="../slideLayouts/slideLayout1.xml"/><Relationship Id="rId5"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5" Type="http://schemas.openxmlformats.org/officeDocument/2006/relationships/hyperlink" Target="https://gamma.app" TargetMode="External"/><Relationship Id="rId1" Type="http://schemas.openxmlformats.org/officeDocument/2006/relationships/image" Target="../media/image-23-1.png"/><Relationship Id="rId2" Type="http://schemas.openxmlformats.org/officeDocument/2006/relationships/image" Target="../media/image-23-2.png"/><Relationship Id="rId3" Type="http://schemas.openxmlformats.org/officeDocument/2006/relationships/image" Target="../media/image-23-3.png"/><Relationship Id="rId4" Type="http://schemas.openxmlformats.org/officeDocument/2006/relationships/image" Target="../media/image-23-4.png"/><Relationship Id="rId6" Type="http://schemas.openxmlformats.org/officeDocument/2006/relationships/slideLayout" Target="../slideLayouts/slideLayout1.xml"/><Relationship Id="rId7"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24-1.png"/><Relationship Id="rId2" Type="http://schemas.openxmlformats.org/officeDocument/2006/relationships/image" Target="../media/image-24-2.png"/><Relationship Id="rId4" Type="http://schemas.openxmlformats.org/officeDocument/2006/relationships/slideLayout" Target="../slideLayouts/slideLayout1.xml"/><Relationship Id="rId5"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25-1.png"/><Relationship Id="rId2" Type="http://schemas.openxmlformats.org/officeDocument/2006/relationships/image" Target="../media/image-25-2.png"/><Relationship Id="rId4" Type="http://schemas.openxmlformats.org/officeDocument/2006/relationships/slideLayout" Target="../slideLayouts/slideLayout1.xml"/><Relationship Id="rId5"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26-1.png"/><Relationship Id="rId2" Type="http://schemas.openxmlformats.org/officeDocument/2006/relationships/image" Target="../media/image-26-2.png"/><Relationship Id="rId4" Type="http://schemas.openxmlformats.org/officeDocument/2006/relationships/slideLayout" Target="../slideLayouts/slideLayout1.xml"/><Relationship Id="rId5"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27-1.png"/><Relationship Id="rId2" Type="http://schemas.openxmlformats.org/officeDocument/2006/relationships/image" Target="../media/image-27-2.png"/><Relationship Id="rId4" Type="http://schemas.openxmlformats.org/officeDocument/2006/relationships/slideLayout" Target="../slideLayouts/slideLayout1.xml"/><Relationship Id="rId5"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28-1.png"/><Relationship Id="rId2" Type="http://schemas.openxmlformats.org/officeDocument/2006/relationships/image" Target="../media/image-28-2.png"/><Relationship Id="rId3" Type="http://schemas.openxmlformats.org/officeDocument/2006/relationships/image" Target="../media/image-28-3.png"/><Relationship Id="rId5" Type="http://schemas.openxmlformats.org/officeDocument/2006/relationships/slideLayout" Target="../slideLayouts/slideLayout1.xml"/><Relationship Id="rId6"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5" Type="http://schemas.openxmlformats.org/officeDocument/2006/relationships/hyperlink" Target="https://gamma.app" TargetMode="External"/><Relationship Id="rId1" Type="http://schemas.openxmlformats.org/officeDocument/2006/relationships/image" Target="../media/image-29-1.png"/><Relationship Id="rId2" Type="http://schemas.openxmlformats.org/officeDocument/2006/relationships/image" Target="../media/image-29-2.png"/><Relationship Id="rId3" Type="http://schemas.openxmlformats.org/officeDocument/2006/relationships/image" Target="../media/image-29-3.png"/><Relationship Id="rId4" Type="http://schemas.openxmlformats.org/officeDocument/2006/relationships/image" Target="../media/image-29-4.png"/><Relationship Id="rId6" Type="http://schemas.openxmlformats.org/officeDocument/2006/relationships/slideLayout" Target="../slideLayouts/slideLayout1.xml"/><Relationship Id="rId7"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2" Type="http://schemas.openxmlformats.org/officeDocument/2006/relationships/hyperlink" Target="https://gamma.app" TargetMode="External"/><Relationship Id="rId1" Type="http://schemas.openxmlformats.org/officeDocument/2006/relationships/image" Target="../media/image-3-1.png"/><Relationship Id="rId3" Type="http://schemas.openxmlformats.org/officeDocument/2006/relationships/slideLayout" Target="../slideLayouts/slideLayout1.xml"/><Relationship Id="rId4"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30-1.png"/><Relationship Id="rId2" Type="http://schemas.openxmlformats.org/officeDocument/2006/relationships/image" Target="../media/image-30-2.png"/><Relationship Id="rId3" Type="http://schemas.openxmlformats.org/officeDocument/2006/relationships/image" Target="../media/image-30-3.png"/><Relationship Id="rId5" Type="http://schemas.openxmlformats.org/officeDocument/2006/relationships/slideLayout" Target="../slideLayouts/slideLayout1.xml"/><Relationship Id="rId6" Type="http://schemas.openxmlformats.org/officeDocument/2006/relationships/notesSlide" Target="../notesSlides/notesSlide30.xml"/></Relationships>
</file>

<file path=ppt/slides/_rels/slide4.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4-1.png"/><Relationship Id="rId2" Type="http://schemas.openxmlformats.org/officeDocument/2006/relationships/image" Target="../media/image-4-2.png"/><Relationship Id="rId4" Type="http://schemas.openxmlformats.org/officeDocument/2006/relationships/slideLayout" Target="../slideLayouts/slideLayout1.xml"/><Relationship Id="rId5"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5-1.png"/><Relationship Id="rId2" Type="http://schemas.openxmlformats.org/officeDocument/2006/relationships/image" Target="../media/image-5-2.png"/><Relationship Id="rId4" Type="http://schemas.openxmlformats.org/officeDocument/2006/relationships/slideLayout" Target="../slideLayouts/slideLayout1.xml"/><Relationship Id="rId5"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6-1.png"/><Relationship Id="rId2" Type="http://schemas.openxmlformats.org/officeDocument/2006/relationships/image" Target="../media/image-6-2.png"/><Relationship Id="rId4" Type="http://schemas.openxmlformats.org/officeDocument/2006/relationships/slideLayout" Target="../slideLayouts/slideLayout1.xml"/><Relationship Id="rId5"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7-1.png"/><Relationship Id="rId2" Type="http://schemas.openxmlformats.org/officeDocument/2006/relationships/image" Target="../media/image-7-2.png"/><Relationship Id="rId4" Type="http://schemas.openxmlformats.org/officeDocument/2006/relationships/slideLayout" Target="../slideLayouts/slideLayout1.xml"/><Relationship Id="rId5"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5" Type="http://schemas.openxmlformats.org/officeDocument/2006/relationships/slideLayout" Target="../slideLayouts/slideLayout1.xml"/><Relationship Id="rId6"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2" Type="http://schemas.openxmlformats.org/officeDocument/2006/relationships/hyperlink" Target="https://gamma.app" TargetMode="External"/><Relationship Id="rId1" Type="http://schemas.openxmlformats.org/officeDocument/2006/relationships/image" Target="../media/image-9-1.png"/><Relationship Id="rId3" Type="http://schemas.openxmlformats.org/officeDocument/2006/relationships/slideLayout" Target="../slideLayouts/slideLayout1.xml"/><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sp>
        <p:nvSpPr>
          <p:cNvPr id="4" name="Text 2"/>
          <p:cNvSpPr/>
          <p:nvPr/>
        </p:nvSpPr>
        <p:spPr>
          <a:xfrm>
            <a:off x="2037993" y="2404110"/>
            <a:ext cx="10554414" cy="1666399"/>
          </a:xfrm>
          <a:prstGeom prst="rect">
            <a:avLst/>
          </a:prstGeom>
          <a:noFill/>
          <a:ln/>
        </p:spPr>
        <p:txBody>
          <a:bodyPr wrap="square" rtlCol="0" anchor="t"/>
          <a:lstStyle/>
          <a:p>
            <a:pPr indent="0" marL="0">
              <a:lnSpc>
                <a:spcPts val="6561"/>
              </a:lnSpc>
              <a:buNone/>
            </a:pPr>
            <a:r>
              <a:rPr lang="en-US" sz="5249" dirty="0">
                <a:solidFill>
                  <a:srgbClr val="272D45"/>
                </a:solidFill>
                <a:latin typeface="Kanit" pitchFamily="34" charset="0"/>
                <a:ea typeface="Kanit" pitchFamily="34" charset="-122"/>
                <a:cs typeface="Kanit" pitchFamily="34" charset="-120"/>
              </a:rPr>
              <a:t>Introduction to Convolutional Neural Networks</a:t>
            </a:r>
            <a:endParaRPr lang="en-US" sz="5249" dirty="0"/>
          </a:p>
        </p:txBody>
      </p:sp>
      <p:sp>
        <p:nvSpPr>
          <p:cNvPr id="5" name="Text 3"/>
          <p:cNvSpPr/>
          <p:nvPr/>
        </p:nvSpPr>
        <p:spPr>
          <a:xfrm>
            <a:off x="2037993" y="4403765"/>
            <a:ext cx="10554414" cy="1421606"/>
          </a:xfrm>
          <a:prstGeom prst="rect">
            <a:avLst/>
          </a:prstGeom>
          <a:noFill/>
          <a:ln/>
        </p:spPr>
        <p:txBody>
          <a:bodyPr wrap="square" rtlCol="0" anchor="t"/>
          <a:lstStyle/>
          <a:p>
            <a:pPr indent="0" marL="0">
              <a:lnSpc>
                <a:spcPts val="2799"/>
              </a:lnSpc>
              <a:buNone/>
            </a:pPr>
            <a:r>
              <a:rPr lang="en-US" sz="1750" dirty="0">
                <a:solidFill>
                  <a:srgbClr val="2C3249"/>
                </a:solidFill>
                <a:latin typeface="Martel Sans" pitchFamily="34" charset="0"/>
                <a:ea typeface="Martel Sans" pitchFamily="34" charset="-122"/>
                <a:cs typeface="Martel Sans" pitchFamily="34" charset="-120"/>
              </a:rPr>
              <a:t>A convolutional neural network (CNN) is a type of artificial intelligence (AI) algorithm that is most commonly used for analyzing visual imagery. It is inspired by the organization and functionality of the visual cortex in the human brain and is highly efficient for image recognition and classification tasks.</a:t>
            </a:r>
            <a:endParaRPr lang="en-US" sz="1750" dirty="0"/>
          </a:p>
        </p:txBody>
      </p:sp>
      <p:pic>
        <p:nvPicPr>
          <p:cNvPr id="6" name="Image 0" descr="preencoded.png">
            <a:hlinkClick r:id="rId2" tooltip=""/>
          </p:cNvPr>
          <p:cNvPicPr>
            <a:picLocks noChangeAspect="1"/>
          </p:cNvPicPr>
          <p:nvPr/>
        </p:nvPicPr>
        <p:blipFill>
          <a:blip r:embed="rId1"/>
          <a:stretch>
            <a:fillRect/>
          </a:stretch>
        </p:blipFill>
        <p:spPr>
          <a:xfrm>
            <a:off x="12242153" y="7589520"/>
            <a:ext cx="2296807" cy="54864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30553"/>
          </a:xfrm>
          <a:prstGeom prst="rect">
            <a:avLst/>
          </a:prstGeom>
          <a:solidFill>
            <a:srgbClr val="FFFFFF"/>
          </a:solidFill>
          <a:ln/>
        </p:spPr>
      </p:sp>
      <p:sp>
        <p:nvSpPr>
          <p:cNvPr id="4" name="Text 2"/>
          <p:cNvSpPr/>
          <p:nvPr/>
        </p:nvSpPr>
        <p:spPr>
          <a:xfrm>
            <a:off x="2608778" y="544830"/>
            <a:ext cx="9412724" cy="1857732"/>
          </a:xfrm>
          <a:prstGeom prst="rect">
            <a:avLst/>
          </a:prstGeom>
          <a:noFill/>
          <a:ln/>
        </p:spPr>
        <p:txBody>
          <a:bodyPr wrap="square" rtlCol="0" anchor="t"/>
          <a:lstStyle/>
          <a:p>
            <a:pPr indent="0" marL="0">
              <a:lnSpc>
                <a:spcPts val="4876"/>
              </a:lnSpc>
              <a:buNone/>
            </a:pPr>
            <a:r>
              <a:rPr lang="en-US" sz="3901" dirty="0">
                <a:solidFill>
                  <a:srgbClr val="272D45"/>
                </a:solidFill>
                <a:latin typeface="Kanit" pitchFamily="34" charset="0"/>
                <a:ea typeface="Kanit" pitchFamily="34" charset="-122"/>
                <a:cs typeface="Kanit" pitchFamily="34" charset="-120"/>
              </a:rPr>
              <a:t>Feature map is the output of the convolution operation, and its dimension can be calculated with this operation</a:t>
            </a:r>
            <a:endParaRPr lang="en-US" sz="3901" dirty="0"/>
          </a:p>
        </p:txBody>
      </p:sp>
      <p:pic>
        <p:nvPicPr>
          <p:cNvPr id="5" name="Image 0" descr="preencoded.png">    </p:cNvPr>
          <p:cNvPicPr>
            <a:picLocks noChangeAspect="1"/>
          </p:cNvPicPr>
          <p:nvPr/>
        </p:nvPicPr>
        <p:blipFill>
          <a:blip r:embed="rId1"/>
          <a:stretch>
            <a:fillRect/>
          </a:stretch>
        </p:blipFill>
        <p:spPr>
          <a:xfrm>
            <a:off x="2608778" y="2798802"/>
            <a:ext cx="9046488" cy="4347091"/>
          </a:xfrm>
          <a:prstGeom prst="rect">
            <a:avLst/>
          </a:prstGeom>
        </p:spPr>
      </p:pic>
      <p:sp>
        <p:nvSpPr>
          <p:cNvPr id="6" name="Text 3"/>
          <p:cNvSpPr/>
          <p:nvPr/>
        </p:nvSpPr>
        <p:spPr>
          <a:xfrm>
            <a:off x="2608778" y="7368778"/>
            <a:ext cx="9412724" cy="316944"/>
          </a:xfrm>
          <a:prstGeom prst="rect">
            <a:avLst/>
          </a:prstGeom>
          <a:noFill/>
          <a:ln/>
        </p:spPr>
        <p:txBody>
          <a:bodyPr wrap="none" rtlCol="0" anchor="t"/>
          <a:lstStyle/>
          <a:p>
            <a:pPr indent="0" marL="0">
              <a:lnSpc>
                <a:spcPts val="2497"/>
              </a:lnSpc>
              <a:buNone/>
            </a:pPr>
            <a:endParaRPr lang="en-US" sz="1560" dirty="0"/>
          </a:p>
        </p:txBody>
      </p:sp>
      <p:pic>
        <p:nvPicPr>
          <p:cNvPr id="7"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sp>
        <p:nvSpPr>
          <p:cNvPr id="4" name="Text 2"/>
          <p:cNvSpPr/>
          <p:nvPr/>
        </p:nvSpPr>
        <p:spPr>
          <a:xfrm>
            <a:off x="3101697" y="875705"/>
            <a:ext cx="8427006" cy="555427"/>
          </a:xfrm>
          <a:prstGeom prst="rect">
            <a:avLst/>
          </a:prstGeom>
          <a:noFill/>
          <a:ln/>
        </p:spPr>
        <p:txBody>
          <a:bodyPr wrap="none" rtlCol="0" anchor="t"/>
          <a:lstStyle/>
          <a:p>
            <a:pPr algn="ctr" indent="0" marL="0">
              <a:lnSpc>
                <a:spcPts val="4374"/>
              </a:lnSpc>
              <a:buNone/>
            </a:pPr>
            <a:r>
              <a:rPr lang="en-US" sz="3499" dirty="0">
                <a:solidFill>
                  <a:srgbClr val="272D45"/>
                </a:solidFill>
                <a:latin typeface="Kanit" pitchFamily="34" charset="0"/>
                <a:ea typeface="Kanit" pitchFamily="34" charset="-122"/>
                <a:cs typeface="Kanit" pitchFamily="34" charset="-120"/>
              </a:rPr>
              <a:t>Applying convolution with different kernels</a:t>
            </a:r>
            <a:endParaRPr lang="en-US" sz="3499" dirty="0"/>
          </a:p>
        </p:txBody>
      </p:sp>
      <p:pic>
        <p:nvPicPr>
          <p:cNvPr id="5" name="Image 0" descr="preencoded.png">    </p:cNvPr>
          <p:cNvPicPr>
            <a:picLocks noChangeAspect="1"/>
          </p:cNvPicPr>
          <p:nvPr/>
        </p:nvPicPr>
        <p:blipFill>
          <a:blip r:embed="rId1"/>
          <a:stretch>
            <a:fillRect/>
          </a:stretch>
        </p:blipFill>
        <p:spPr>
          <a:xfrm>
            <a:off x="3659386" y="1875473"/>
            <a:ext cx="7311628" cy="4873109"/>
          </a:xfrm>
          <a:prstGeom prst="rect">
            <a:avLst/>
          </a:prstGeom>
        </p:spPr>
      </p:pic>
      <p:sp>
        <p:nvSpPr>
          <p:cNvPr id="6" name="Text 3"/>
          <p:cNvSpPr/>
          <p:nvPr/>
        </p:nvSpPr>
        <p:spPr>
          <a:xfrm>
            <a:off x="2037993" y="6998494"/>
            <a:ext cx="10554414" cy="355402"/>
          </a:xfrm>
          <a:prstGeom prst="rect">
            <a:avLst/>
          </a:prstGeom>
          <a:noFill/>
          <a:ln/>
        </p:spPr>
        <p:txBody>
          <a:bodyPr wrap="none" rtlCol="0" anchor="t"/>
          <a:lstStyle/>
          <a:p>
            <a:pPr indent="0" marL="0">
              <a:lnSpc>
                <a:spcPts val="2799"/>
              </a:lnSpc>
              <a:buNone/>
            </a:pPr>
            <a:endParaRPr lang="en-US" sz="1750" dirty="0"/>
          </a:p>
        </p:txBody>
      </p:sp>
      <p:pic>
        <p:nvPicPr>
          <p:cNvPr id="7"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9074825"/>
          </a:xfrm>
          <a:prstGeom prst="rect">
            <a:avLst/>
          </a:prstGeom>
          <a:solidFill>
            <a:srgbClr val="FFFFFF"/>
          </a:solidFill>
          <a:ln/>
        </p:spPr>
      </p:sp>
      <p:sp>
        <p:nvSpPr>
          <p:cNvPr id="4" name="Text 2"/>
          <p:cNvSpPr/>
          <p:nvPr/>
        </p:nvSpPr>
        <p:spPr>
          <a:xfrm>
            <a:off x="3621167" y="427673"/>
            <a:ext cx="3888462" cy="486013"/>
          </a:xfrm>
          <a:prstGeom prst="rect">
            <a:avLst/>
          </a:prstGeom>
          <a:noFill/>
          <a:ln/>
        </p:spPr>
        <p:txBody>
          <a:bodyPr wrap="none" rtlCol="0" anchor="t"/>
          <a:lstStyle/>
          <a:p>
            <a:pPr indent="0" marL="0">
              <a:lnSpc>
                <a:spcPts val="3827"/>
              </a:lnSpc>
              <a:buNone/>
            </a:pPr>
            <a:r>
              <a:rPr lang="en-US" sz="3062" dirty="0">
                <a:solidFill>
                  <a:srgbClr val="272D45"/>
                </a:solidFill>
                <a:latin typeface="Kanit" pitchFamily="34" charset="0"/>
                <a:ea typeface="Kanit" pitchFamily="34" charset="-122"/>
                <a:cs typeface="Kanit" pitchFamily="34" charset="-120"/>
              </a:rPr>
              <a:t>blur kernel</a:t>
            </a:r>
            <a:endParaRPr lang="en-US" sz="3062" dirty="0"/>
          </a:p>
        </p:txBody>
      </p:sp>
      <p:pic>
        <p:nvPicPr>
          <p:cNvPr id="5" name="Image 0" descr="preencoded.png">    </p:cNvPr>
          <p:cNvPicPr>
            <a:picLocks noChangeAspect="1"/>
          </p:cNvPicPr>
          <p:nvPr/>
        </p:nvPicPr>
        <p:blipFill>
          <a:blip r:embed="rId1"/>
          <a:stretch>
            <a:fillRect/>
          </a:stretch>
        </p:blipFill>
        <p:spPr>
          <a:xfrm>
            <a:off x="5592008" y="1224677"/>
            <a:ext cx="3446383" cy="3411974"/>
          </a:xfrm>
          <a:prstGeom prst="rect">
            <a:avLst/>
          </a:prstGeom>
        </p:spPr>
      </p:pic>
      <p:pic>
        <p:nvPicPr>
          <p:cNvPr id="6" name="Image 1" descr="preencoded.png">    </p:cNvPr>
          <p:cNvPicPr>
            <a:picLocks noChangeAspect="1"/>
          </p:cNvPicPr>
          <p:nvPr/>
        </p:nvPicPr>
        <p:blipFill>
          <a:blip r:embed="rId2"/>
          <a:stretch>
            <a:fillRect/>
          </a:stretch>
        </p:blipFill>
        <p:spPr>
          <a:xfrm>
            <a:off x="4753570" y="4811554"/>
            <a:ext cx="5123259" cy="3411974"/>
          </a:xfrm>
          <a:prstGeom prst="rect">
            <a:avLst/>
          </a:prstGeom>
        </p:spPr>
      </p:pic>
      <p:sp>
        <p:nvSpPr>
          <p:cNvPr id="7" name="Text 3"/>
          <p:cNvSpPr/>
          <p:nvPr/>
        </p:nvSpPr>
        <p:spPr>
          <a:xfrm>
            <a:off x="3621167" y="8398431"/>
            <a:ext cx="7388066" cy="248722"/>
          </a:xfrm>
          <a:prstGeom prst="rect">
            <a:avLst/>
          </a:prstGeom>
          <a:noFill/>
          <a:ln/>
        </p:spPr>
        <p:txBody>
          <a:bodyPr wrap="none" rtlCol="0" anchor="t"/>
          <a:lstStyle/>
          <a:p>
            <a:pPr indent="0" marL="0">
              <a:lnSpc>
                <a:spcPts val="1960"/>
              </a:lnSpc>
              <a:buNone/>
            </a:pPr>
            <a:endParaRPr lang="en-US" sz="1225" dirty="0"/>
          </a:p>
        </p:txBody>
      </p:sp>
      <p:pic>
        <p:nvPicPr>
          <p:cNvPr id="8"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9074944"/>
          </a:xfrm>
          <a:prstGeom prst="rect">
            <a:avLst/>
          </a:prstGeom>
          <a:solidFill>
            <a:srgbClr val="FFFFFF"/>
          </a:solidFill>
          <a:ln/>
        </p:spPr>
      </p:sp>
      <p:sp>
        <p:nvSpPr>
          <p:cNvPr id="4" name="Text 2"/>
          <p:cNvSpPr/>
          <p:nvPr/>
        </p:nvSpPr>
        <p:spPr>
          <a:xfrm>
            <a:off x="3621167" y="427673"/>
            <a:ext cx="3888462" cy="486013"/>
          </a:xfrm>
          <a:prstGeom prst="rect">
            <a:avLst/>
          </a:prstGeom>
          <a:noFill/>
          <a:ln/>
        </p:spPr>
        <p:txBody>
          <a:bodyPr wrap="none" rtlCol="0" anchor="t"/>
          <a:lstStyle/>
          <a:p>
            <a:pPr indent="0" marL="0">
              <a:lnSpc>
                <a:spcPts val="3827"/>
              </a:lnSpc>
              <a:buNone/>
            </a:pPr>
            <a:r>
              <a:rPr lang="en-US" sz="3062" dirty="0">
                <a:solidFill>
                  <a:srgbClr val="272D45"/>
                </a:solidFill>
                <a:latin typeface="Kanit" pitchFamily="34" charset="0"/>
                <a:ea typeface="Kanit" pitchFamily="34" charset="-122"/>
                <a:cs typeface="Kanit" pitchFamily="34" charset="-120"/>
              </a:rPr>
              <a:t>Outline kernel</a:t>
            </a:r>
            <a:endParaRPr lang="en-US" sz="3062" dirty="0"/>
          </a:p>
        </p:txBody>
      </p:sp>
      <p:pic>
        <p:nvPicPr>
          <p:cNvPr id="5" name="Image 0" descr="preencoded.png">    </p:cNvPr>
          <p:cNvPicPr>
            <a:picLocks noChangeAspect="1"/>
          </p:cNvPicPr>
          <p:nvPr/>
        </p:nvPicPr>
        <p:blipFill>
          <a:blip r:embed="rId1"/>
          <a:stretch>
            <a:fillRect/>
          </a:stretch>
        </p:blipFill>
        <p:spPr>
          <a:xfrm>
            <a:off x="5600819" y="1224677"/>
            <a:ext cx="3428762" cy="3411974"/>
          </a:xfrm>
          <a:prstGeom prst="rect">
            <a:avLst/>
          </a:prstGeom>
        </p:spPr>
      </p:pic>
      <p:pic>
        <p:nvPicPr>
          <p:cNvPr id="6" name="Image 1" descr="preencoded.png">    </p:cNvPr>
          <p:cNvPicPr>
            <a:picLocks noChangeAspect="1"/>
          </p:cNvPicPr>
          <p:nvPr/>
        </p:nvPicPr>
        <p:blipFill>
          <a:blip r:embed="rId2"/>
          <a:stretch>
            <a:fillRect/>
          </a:stretch>
        </p:blipFill>
        <p:spPr>
          <a:xfrm>
            <a:off x="4756071" y="4811554"/>
            <a:ext cx="5118140" cy="3412093"/>
          </a:xfrm>
          <a:prstGeom prst="rect">
            <a:avLst/>
          </a:prstGeom>
        </p:spPr>
      </p:pic>
      <p:sp>
        <p:nvSpPr>
          <p:cNvPr id="7" name="Text 3"/>
          <p:cNvSpPr/>
          <p:nvPr/>
        </p:nvSpPr>
        <p:spPr>
          <a:xfrm>
            <a:off x="3621167" y="8398550"/>
            <a:ext cx="7388066" cy="248722"/>
          </a:xfrm>
          <a:prstGeom prst="rect">
            <a:avLst/>
          </a:prstGeom>
          <a:noFill/>
          <a:ln/>
        </p:spPr>
        <p:txBody>
          <a:bodyPr wrap="none" rtlCol="0" anchor="t"/>
          <a:lstStyle/>
          <a:p>
            <a:pPr indent="0" marL="0">
              <a:lnSpc>
                <a:spcPts val="1960"/>
              </a:lnSpc>
              <a:buNone/>
            </a:pPr>
            <a:endParaRPr lang="en-US" sz="1225" dirty="0"/>
          </a:p>
        </p:txBody>
      </p:sp>
      <p:pic>
        <p:nvPicPr>
          <p:cNvPr id="8"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651438"/>
          </a:xfrm>
          <a:prstGeom prst="rect">
            <a:avLst/>
          </a:prstGeom>
          <a:solidFill>
            <a:srgbClr val="FFFFFF"/>
          </a:solidFill>
          <a:ln/>
        </p:spPr>
      </p:sp>
      <p:sp>
        <p:nvSpPr>
          <p:cNvPr id="4" name="Text 2"/>
          <p:cNvSpPr/>
          <p:nvPr/>
        </p:nvSpPr>
        <p:spPr>
          <a:xfrm>
            <a:off x="3621167" y="427673"/>
            <a:ext cx="3888462" cy="486013"/>
          </a:xfrm>
          <a:prstGeom prst="rect">
            <a:avLst/>
          </a:prstGeom>
          <a:noFill/>
          <a:ln/>
        </p:spPr>
        <p:txBody>
          <a:bodyPr wrap="none" rtlCol="0" anchor="t"/>
          <a:lstStyle/>
          <a:p>
            <a:pPr indent="0" marL="0">
              <a:lnSpc>
                <a:spcPts val="3827"/>
              </a:lnSpc>
              <a:buNone/>
            </a:pPr>
            <a:r>
              <a:rPr lang="en-US" sz="3062" dirty="0">
                <a:solidFill>
                  <a:srgbClr val="272D45"/>
                </a:solidFill>
                <a:latin typeface="Kanit" pitchFamily="34" charset="0"/>
                <a:ea typeface="Kanit" pitchFamily="34" charset="-122"/>
                <a:cs typeface="Kanit" pitchFamily="34" charset="-120"/>
              </a:rPr>
              <a:t>Sharpen kernel </a:t>
            </a:r>
            <a:endParaRPr lang="en-US" sz="3062" dirty="0"/>
          </a:p>
        </p:txBody>
      </p:sp>
      <p:pic>
        <p:nvPicPr>
          <p:cNvPr id="5" name="Image 0" descr="preencoded.png">    </p:cNvPr>
          <p:cNvPicPr>
            <a:picLocks noChangeAspect="1"/>
          </p:cNvPicPr>
          <p:nvPr/>
        </p:nvPicPr>
        <p:blipFill>
          <a:blip r:embed="rId1"/>
          <a:stretch>
            <a:fillRect/>
          </a:stretch>
        </p:blipFill>
        <p:spPr>
          <a:xfrm>
            <a:off x="5592485" y="1224677"/>
            <a:ext cx="3445431" cy="3412093"/>
          </a:xfrm>
          <a:prstGeom prst="rect">
            <a:avLst/>
          </a:prstGeom>
        </p:spPr>
      </p:pic>
      <p:pic>
        <p:nvPicPr>
          <p:cNvPr id="6" name="Image 1" descr="preencoded.png">    </p:cNvPr>
          <p:cNvPicPr>
            <a:picLocks noChangeAspect="1"/>
          </p:cNvPicPr>
          <p:nvPr/>
        </p:nvPicPr>
        <p:blipFill>
          <a:blip r:embed="rId2"/>
          <a:stretch>
            <a:fillRect/>
          </a:stretch>
        </p:blipFill>
        <p:spPr>
          <a:xfrm>
            <a:off x="4740712" y="4811673"/>
            <a:ext cx="5148977" cy="3412093"/>
          </a:xfrm>
          <a:prstGeom prst="rect">
            <a:avLst/>
          </a:prstGeom>
        </p:spPr>
      </p:pic>
      <p:pic>
        <p:nvPicPr>
          <p:cNvPr id="7"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sp>
        <p:nvSpPr>
          <p:cNvPr id="4" name="Text 2"/>
          <p:cNvSpPr/>
          <p:nvPr/>
        </p:nvSpPr>
        <p:spPr>
          <a:xfrm>
            <a:off x="2037993" y="3190042"/>
            <a:ext cx="5554980" cy="694373"/>
          </a:xfrm>
          <a:prstGeom prst="rect">
            <a:avLst/>
          </a:prstGeom>
          <a:noFill/>
          <a:ln/>
        </p:spPr>
        <p:txBody>
          <a:bodyPr wrap="none" rtlCol="0" anchor="t"/>
          <a:lstStyle/>
          <a:p>
            <a:pPr indent="0" marL="0">
              <a:lnSpc>
                <a:spcPts val="5468"/>
              </a:lnSpc>
              <a:buNone/>
            </a:pPr>
            <a:r>
              <a:rPr lang="en-US" sz="4374" dirty="0">
                <a:solidFill>
                  <a:srgbClr val="272D45"/>
                </a:solidFill>
                <a:latin typeface="Kanit" pitchFamily="34" charset="0"/>
                <a:ea typeface="Kanit" pitchFamily="34" charset="-122"/>
                <a:cs typeface="Kanit" pitchFamily="34" charset="-120"/>
              </a:rPr>
              <a:t>Pooling </a:t>
            </a:r>
            <a:endParaRPr lang="en-US" sz="4374" dirty="0"/>
          </a:p>
        </p:txBody>
      </p:sp>
      <p:sp>
        <p:nvSpPr>
          <p:cNvPr id="5" name="Text 3"/>
          <p:cNvSpPr/>
          <p:nvPr/>
        </p:nvSpPr>
        <p:spPr>
          <a:xfrm>
            <a:off x="2037993" y="4328755"/>
            <a:ext cx="10554414" cy="710803"/>
          </a:xfrm>
          <a:prstGeom prst="rect">
            <a:avLst/>
          </a:prstGeom>
          <a:noFill/>
          <a:ln/>
        </p:spPr>
        <p:txBody>
          <a:bodyPr wrap="square" rtlCol="0" anchor="t"/>
          <a:lstStyle/>
          <a:p>
            <a:pPr indent="0" marL="0">
              <a:lnSpc>
                <a:spcPts val="2799"/>
              </a:lnSpc>
              <a:buNone/>
            </a:pPr>
            <a:r>
              <a:rPr lang="en-US" sz="1750" dirty="0">
                <a:solidFill>
                  <a:srgbClr val="2C3249"/>
                </a:solidFill>
                <a:latin typeface="Martel Sans" pitchFamily="34" charset="0"/>
                <a:ea typeface="Martel Sans" pitchFamily="34" charset="-122"/>
                <a:cs typeface="Martel Sans" pitchFamily="34" charset="-120"/>
              </a:rPr>
              <a:t>Pooling layers reduce the spatial dimensions of the input, which helps in decreasing the computational load and maintaining the main features.</a:t>
            </a:r>
            <a:endParaRPr lang="en-US" sz="1750" dirty="0"/>
          </a:p>
        </p:txBody>
      </p:sp>
      <p:pic>
        <p:nvPicPr>
          <p:cNvPr id="6" name="Image 0" descr="preencoded.png">
            <a:hlinkClick r:id="rId2" tooltip=""/>
          </p:cNvPr>
          <p:cNvPicPr>
            <a:picLocks noChangeAspect="1"/>
          </p:cNvPicPr>
          <p:nvPr/>
        </p:nvPicPr>
        <p:blipFill>
          <a:blip r:embed="rId1"/>
          <a:stretch>
            <a:fillRect/>
          </a:stretch>
        </p:blipFill>
        <p:spPr>
          <a:xfrm>
            <a:off x="12242153" y="7589520"/>
            <a:ext cx="2296807" cy="54864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sp>
        <p:nvSpPr>
          <p:cNvPr id="4" name="Text 2"/>
          <p:cNvSpPr/>
          <p:nvPr/>
        </p:nvSpPr>
        <p:spPr>
          <a:xfrm>
            <a:off x="3384590" y="455414"/>
            <a:ext cx="4137422" cy="517088"/>
          </a:xfrm>
          <a:prstGeom prst="rect">
            <a:avLst/>
          </a:prstGeom>
          <a:noFill/>
          <a:ln/>
        </p:spPr>
        <p:txBody>
          <a:bodyPr wrap="none" rtlCol="0" anchor="t"/>
          <a:lstStyle/>
          <a:p>
            <a:pPr indent="0" marL="0">
              <a:lnSpc>
                <a:spcPts val="4072"/>
              </a:lnSpc>
              <a:buNone/>
            </a:pPr>
            <a:r>
              <a:rPr lang="en-US" sz="3258" dirty="0">
                <a:solidFill>
                  <a:srgbClr val="272D45"/>
                </a:solidFill>
                <a:latin typeface="Kanit" pitchFamily="34" charset="0"/>
                <a:ea typeface="Kanit" pitchFamily="34" charset="-122"/>
                <a:cs typeface="Kanit" pitchFamily="34" charset="-120"/>
              </a:rPr>
              <a:t>Max pooling</a:t>
            </a:r>
            <a:endParaRPr lang="en-US" sz="3258" dirty="0"/>
          </a:p>
        </p:txBody>
      </p:sp>
      <p:pic>
        <p:nvPicPr>
          <p:cNvPr id="5" name="Image 0" descr="preencoded.png">    </p:cNvPr>
          <p:cNvPicPr>
            <a:picLocks noChangeAspect="1"/>
          </p:cNvPicPr>
          <p:nvPr/>
        </p:nvPicPr>
        <p:blipFill>
          <a:blip r:embed="rId1"/>
          <a:stretch>
            <a:fillRect/>
          </a:stretch>
        </p:blipFill>
        <p:spPr>
          <a:xfrm>
            <a:off x="4072771" y="1303496"/>
            <a:ext cx="6484739" cy="3630573"/>
          </a:xfrm>
          <a:prstGeom prst="rect">
            <a:avLst/>
          </a:prstGeom>
        </p:spPr>
      </p:pic>
      <p:sp>
        <p:nvSpPr>
          <p:cNvPr id="6" name="Shape 3"/>
          <p:cNvSpPr/>
          <p:nvPr/>
        </p:nvSpPr>
        <p:spPr>
          <a:xfrm>
            <a:off x="3384590" y="5120164"/>
            <a:ext cx="7861221" cy="512921"/>
          </a:xfrm>
          <a:prstGeom prst="roundRect">
            <a:avLst>
              <a:gd name="adj" fmla="val 14520"/>
            </a:avLst>
          </a:prstGeom>
          <a:solidFill>
            <a:srgbClr val="EFF5F4"/>
          </a:solidFill>
          <a:ln/>
        </p:spPr>
      </p:sp>
      <p:sp>
        <p:nvSpPr>
          <p:cNvPr id="7" name="Shape 4"/>
          <p:cNvSpPr/>
          <p:nvPr/>
        </p:nvSpPr>
        <p:spPr>
          <a:xfrm>
            <a:off x="3376374" y="5120164"/>
            <a:ext cx="7877651" cy="512921"/>
          </a:xfrm>
          <a:prstGeom prst="roundRect">
            <a:avLst>
              <a:gd name="adj" fmla="val 4840"/>
            </a:avLst>
          </a:prstGeom>
          <a:solidFill>
            <a:srgbClr val="EFF5F4"/>
          </a:solidFill>
          <a:ln/>
        </p:spPr>
      </p:sp>
      <p:sp>
        <p:nvSpPr>
          <p:cNvPr id="8" name="Text 5"/>
          <p:cNvSpPr/>
          <p:nvPr/>
        </p:nvSpPr>
        <p:spPr>
          <a:xfrm>
            <a:off x="3541871" y="5244227"/>
            <a:ext cx="7546658" cy="264795"/>
          </a:xfrm>
          <a:prstGeom prst="rect">
            <a:avLst/>
          </a:prstGeom>
          <a:noFill/>
          <a:ln/>
        </p:spPr>
        <p:txBody>
          <a:bodyPr wrap="none" rtlCol="0" anchor="t"/>
          <a:lstStyle/>
          <a:p>
            <a:pPr indent="0" marL="0">
              <a:lnSpc>
                <a:spcPts val="2085"/>
              </a:lnSpc>
              <a:buNone/>
            </a:pPr>
            <a:r>
              <a:rPr lang="en-US" sz="1303" dirty="0">
                <a:solidFill>
                  <a:srgbClr val="2C3249"/>
                </a:solidFill>
                <a:highlight>
                  <a:srgbClr val="EFF5F4"/>
                </a:highlight>
                <a:latin typeface="Consolas" pitchFamily="34" charset="0"/>
                <a:ea typeface="Consolas" pitchFamily="34" charset="-122"/>
                <a:cs typeface="Consolas" pitchFamily="34" charset="-120"/>
              </a:rPr>
              <a:t>nn.MaxPool2d(2, stride=2)</a:t>
            </a:r>
            <a:endParaRPr lang="en-US" sz="1303" dirty="0"/>
          </a:p>
        </p:txBody>
      </p:sp>
      <p:pic>
        <p:nvPicPr>
          <p:cNvPr id="9" name="Image 1" descr="preencoded.png">    </p:cNvPr>
          <p:cNvPicPr>
            <a:picLocks noChangeAspect="1"/>
          </p:cNvPicPr>
          <p:nvPr/>
        </p:nvPicPr>
        <p:blipFill>
          <a:blip r:embed="rId2"/>
          <a:stretch>
            <a:fillRect/>
          </a:stretch>
        </p:blipFill>
        <p:spPr>
          <a:xfrm>
            <a:off x="4005143" y="5819180"/>
            <a:ext cx="6619994" cy="1954887"/>
          </a:xfrm>
          <a:prstGeom prst="rect">
            <a:avLst/>
          </a:prstGeom>
        </p:spPr>
      </p:pic>
      <p:pic>
        <p:nvPicPr>
          <p:cNvPr id="10"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842177"/>
          </a:xfrm>
          <a:prstGeom prst="rect">
            <a:avLst/>
          </a:prstGeom>
          <a:solidFill>
            <a:srgbClr val="FFFFFF"/>
          </a:solidFill>
          <a:ln/>
        </p:spPr>
      </p:sp>
      <p:sp>
        <p:nvSpPr>
          <p:cNvPr id="4" name="Text 2"/>
          <p:cNvSpPr/>
          <p:nvPr/>
        </p:nvSpPr>
        <p:spPr>
          <a:xfrm>
            <a:off x="3621167" y="427673"/>
            <a:ext cx="3888462" cy="486013"/>
          </a:xfrm>
          <a:prstGeom prst="rect">
            <a:avLst/>
          </a:prstGeom>
          <a:noFill/>
          <a:ln/>
        </p:spPr>
        <p:txBody>
          <a:bodyPr wrap="none" rtlCol="0" anchor="t"/>
          <a:lstStyle/>
          <a:p>
            <a:pPr indent="0" marL="0">
              <a:lnSpc>
                <a:spcPts val="3827"/>
              </a:lnSpc>
              <a:buNone/>
            </a:pPr>
            <a:r>
              <a:rPr lang="en-US" sz="3062" dirty="0">
                <a:solidFill>
                  <a:srgbClr val="272D45"/>
                </a:solidFill>
                <a:latin typeface="Kanit" pitchFamily="34" charset="0"/>
                <a:ea typeface="Kanit" pitchFamily="34" charset="-122"/>
                <a:cs typeface="Kanit" pitchFamily="34" charset="-120"/>
              </a:rPr>
              <a:t>Average pooling </a:t>
            </a:r>
            <a:endParaRPr lang="en-US" sz="3062" dirty="0"/>
          </a:p>
        </p:txBody>
      </p:sp>
      <p:pic>
        <p:nvPicPr>
          <p:cNvPr id="5" name="Image 0" descr="preencoded.png">    </p:cNvPr>
          <p:cNvPicPr>
            <a:picLocks noChangeAspect="1"/>
          </p:cNvPicPr>
          <p:nvPr/>
        </p:nvPicPr>
        <p:blipFill>
          <a:blip r:embed="rId1"/>
          <a:stretch>
            <a:fillRect/>
          </a:stretch>
        </p:blipFill>
        <p:spPr>
          <a:xfrm>
            <a:off x="4273629" y="1224677"/>
            <a:ext cx="6083141" cy="3411974"/>
          </a:xfrm>
          <a:prstGeom prst="rect">
            <a:avLst/>
          </a:prstGeom>
        </p:spPr>
      </p:pic>
      <p:sp>
        <p:nvSpPr>
          <p:cNvPr id="6" name="Shape 3"/>
          <p:cNvSpPr/>
          <p:nvPr/>
        </p:nvSpPr>
        <p:spPr>
          <a:xfrm>
            <a:off x="3621167" y="4811554"/>
            <a:ext cx="7388066" cy="481846"/>
          </a:xfrm>
          <a:prstGeom prst="roundRect">
            <a:avLst>
              <a:gd name="adj" fmla="val 14526"/>
            </a:avLst>
          </a:prstGeom>
          <a:solidFill>
            <a:srgbClr val="EFF5F4"/>
          </a:solidFill>
          <a:ln/>
        </p:spPr>
      </p:sp>
      <p:sp>
        <p:nvSpPr>
          <p:cNvPr id="7" name="Shape 4"/>
          <p:cNvSpPr/>
          <p:nvPr/>
        </p:nvSpPr>
        <p:spPr>
          <a:xfrm>
            <a:off x="3613428" y="4811554"/>
            <a:ext cx="7403544" cy="481846"/>
          </a:xfrm>
          <a:prstGeom prst="roundRect">
            <a:avLst>
              <a:gd name="adj" fmla="val 4842"/>
            </a:avLst>
          </a:prstGeom>
          <a:solidFill>
            <a:srgbClr val="EFF5F4"/>
          </a:solidFill>
          <a:ln/>
        </p:spPr>
      </p:sp>
      <p:sp>
        <p:nvSpPr>
          <p:cNvPr id="8" name="Text 5"/>
          <p:cNvSpPr/>
          <p:nvPr/>
        </p:nvSpPr>
        <p:spPr>
          <a:xfrm>
            <a:off x="3768923" y="4928116"/>
            <a:ext cx="7092553" cy="248722"/>
          </a:xfrm>
          <a:prstGeom prst="rect">
            <a:avLst/>
          </a:prstGeom>
          <a:noFill/>
          <a:ln/>
        </p:spPr>
        <p:txBody>
          <a:bodyPr wrap="none" rtlCol="0" anchor="t"/>
          <a:lstStyle/>
          <a:p>
            <a:pPr indent="0" marL="0">
              <a:lnSpc>
                <a:spcPts val="1960"/>
              </a:lnSpc>
              <a:buNone/>
            </a:pPr>
            <a:r>
              <a:rPr lang="en-US" sz="1225" dirty="0">
                <a:solidFill>
                  <a:srgbClr val="2C3249"/>
                </a:solidFill>
                <a:highlight>
                  <a:srgbClr val="EFF5F4"/>
                </a:highlight>
                <a:latin typeface="Consolas" pitchFamily="34" charset="0"/>
                <a:ea typeface="Consolas" pitchFamily="34" charset="-122"/>
                <a:cs typeface="Consolas" pitchFamily="34" charset="-120"/>
              </a:rPr>
              <a:t>nn.AvgPool2d(2, stride=2)</a:t>
            </a:r>
            <a:endParaRPr lang="en-US" sz="1225" dirty="0"/>
          </a:p>
        </p:txBody>
      </p:sp>
      <p:pic>
        <p:nvPicPr>
          <p:cNvPr id="9" name="Image 1" descr="preencoded.png">    </p:cNvPr>
          <p:cNvPicPr>
            <a:picLocks noChangeAspect="1"/>
          </p:cNvPicPr>
          <p:nvPr/>
        </p:nvPicPr>
        <p:blipFill>
          <a:blip r:embed="rId2"/>
          <a:stretch>
            <a:fillRect/>
          </a:stretch>
        </p:blipFill>
        <p:spPr>
          <a:xfrm>
            <a:off x="3621167" y="5468302"/>
            <a:ext cx="7388066" cy="2946202"/>
          </a:xfrm>
          <a:prstGeom prst="rect">
            <a:avLst/>
          </a:prstGeom>
        </p:spPr>
      </p:pic>
      <p:pic>
        <p:nvPicPr>
          <p:cNvPr id="10"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32458"/>
          </a:xfrm>
          <a:prstGeom prst="rect">
            <a:avLst/>
          </a:prstGeom>
          <a:solidFill>
            <a:srgbClr val="FFFFFF"/>
          </a:solidFill>
          <a:ln/>
        </p:spPr>
      </p:sp>
      <p:sp>
        <p:nvSpPr>
          <p:cNvPr id="4" name="Text 2"/>
          <p:cNvSpPr/>
          <p:nvPr/>
        </p:nvSpPr>
        <p:spPr>
          <a:xfrm>
            <a:off x="2171343" y="595551"/>
            <a:ext cx="5414486" cy="676870"/>
          </a:xfrm>
          <a:prstGeom prst="rect">
            <a:avLst/>
          </a:prstGeom>
          <a:noFill/>
          <a:ln/>
        </p:spPr>
        <p:txBody>
          <a:bodyPr wrap="none" rtlCol="0" anchor="t"/>
          <a:lstStyle/>
          <a:p>
            <a:pPr indent="0" marL="0">
              <a:lnSpc>
                <a:spcPts val="5329"/>
              </a:lnSpc>
              <a:buNone/>
            </a:pPr>
            <a:r>
              <a:rPr lang="en-US" sz="4263" dirty="0">
                <a:solidFill>
                  <a:srgbClr val="272D45"/>
                </a:solidFill>
                <a:latin typeface="Kanit" pitchFamily="34" charset="0"/>
                <a:ea typeface="Kanit" pitchFamily="34" charset="-122"/>
                <a:cs typeface="Kanit" pitchFamily="34" charset="-120"/>
              </a:rPr>
              <a:t>Unpooling layer </a:t>
            </a:r>
            <a:endParaRPr lang="en-US" sz="4263" dirty="0"/>
          </a:p>
        </p:txBody>
      </p:sp>
      <p:sp>
        <p:nvSpPr>
          <p:cNvPr id="5" name="Text 3"/>
          <p:cNvSpPr/>
          <p:nvPr/>
        </p:nvSpPr>
        <p:spPr>
          <a:xfrm>
            <a:off x="2171343" y="1705570"/>
            <a:ext cx="10287714" cy="346472"/>
          </a:xfrm>
          <a:prstGeom prst="rect">
            <a:avLst/>
          </a:prstGeom>
          <a:noFill/>
          <a:ln/>
        </p:spPr>
        <p:txBody>
          <a:bodyPr wrap="none" rtlCol="0" anchor="t"/>
          <a:lstStyle/>
          <a:p>
            <a:pPr indent="0" marL="0">
              <a:lnSpc>
                <a:spcPts val="2729"/>
              </a:lnSpc>
              <a:buNone/>
            </a:pPr>
            <a:r>
              <a:rPr lang="en-US" sz="1705" dirty="0">
                <a:solidFill>
                  <a:srgbClr val="2C3249"/>
                </a:solidFill>
                <a:latin typeface="Martel Sans" pitchFamily="34" charset="0"/>
                <a:ea typeface="Martel Sans" pitchFamily="34" charset="-122"/>
                <a:cs typeface="Martel Sans" pitchFamily="34" charset="-120"/>
              </a:rPr>
              <a:t>Nearest neighbor </a:t>
            </a:r>
            <a:endParaRPr lang="en-US" sz="1705" dirty="0"/>
          </a:p>
        </p:txBody>
      </p:sp>
      <p:pic>
        <p:nvPicPr>
          <p:cNvPr id="6" name="Image 0" descr="preencoded.png">    </p:cNvPr>
          <p:cNvPicPr>
            <a:picLocks noChangeAspect="1"/>
          </p:cNvPicPr>
          <p:nvPr/>
        </p:nvPicPr>
        <p:blipFill>
          <a:blip r:embed="rId1"/>
          <a:stretch>
            <a:fillRect/>
          </a:stretch>
        </p:blipFill>
        <p:spPr>
          <a:xfrm>
            <a:off x="3779639" y="2295644"/>
            <a:ext cx="7071003" cy="4751189"/>
          </a:xfrm>
          <a:prstGeom prst="rect">
            <a:avLst/>
          </a:prstGeom>
        </p:spPr>
      </p:pic>
      <p:sp>
        <p:nvSpPr>
          <p:cNvPr id="7" name="Text 4"/>
          <p:cNvSpPr/>
          <p:nvPr/>
        </p:nvSpPr>
        <p:spPr>
          <a:xfrm>
            <a:off x="2171343" y="7290435"/>
            <a:ext cx="10287714" cy="346472"/>
          </a:xfrm>
          <a:prstGeom prst="rect">
            <a:avLst/>
          </a:prstGeom>
          <a:noFill/>
          <a:ln/>
        </p:spPr>
        <p:txBody>
          <a:bodyPr wrap="none" rtlCol="0" anchor="t"/>
          <a:lstStyle/>
          <a:p>
            <a:pPr indent="0" marL="0">
              <a:lnSpc>
                <a:spcPts val="2729"/>
              </a:lnSpc>
              <a:buNone/>
            </a:pPr>
            <a:endParaRPr lang="en-US" sz="1705" dirty="0"/>
          </a:p>
        </p:txBody>
      </p:sp>
      <p:pic>
        <p:nvPicPr>
          <p:cNvPr id="8"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sp>
        <p:nvSpPr>
          <p:cNvPr id="4" name="Text 2"/>
          <p:cNvSpPr/>
          <p:nvPr/>
        </p:nvSpPr>
        <p:spPr>
          <a:xfrm>
            <a:off x="2037993" y="1108234"/>
            <a:ext cx="5554980" cy="694373"/>
          </a:xfrm>
          <a:prstGeom prst="rect">
            <a:avLst/>
          </a:prstGeom>
          <a:noFill/>
          <a:ln/>
        </p:spPr>
        <p:txBody>
          <a:bodyPr wrap="none" rtlCol="0" anchor="t"/>
          <a:lstStyle/>
          <a:p>
            <a:pPr indent="0" marL="0">
              <a:lnSpc>
                <a:spcPts val="5468"/>
              </a:lnSpc>
              <a:buNone/>
            </a:pPr>
            <a:r>
              <a:rPr lang="en-US" sz="4374" dirty="0">
                <a:solidFill>
                  <a:srgbClr val="272D45"/>
                </a:solidFill>
                <a:latin typeface="Kanit" pitchFamily="34" charset="0"/>
                <a:ea typeface="Kanit" pitchFamily="34" charset="-122"/>
                <a:cs typeface="Kanit" pitchFamily="34" charset="-120"/>
              </a:rPr>
              <a:t>Bed of nails</a:t>
            </a:r>
            <a:endParaRPr lang="en-US" sz="4374" dirty="0"/>
          </a:p>
        </p:txBody>
      </p:sp>
      <p:pic>
        <p:nvPicPr>
          <p:cNvPr id="5" name="Image 0" descr="preencoded.png">    </p:cNvPr>
          <p:cNvPicPr>
            <a:picLocks noChangeAspect="1"/>
          </p:cNvPicPr>
          <p:nvPr/>
        </p:nvPicPr>
        <p:blipFill>
          <a:blip r:embed="rId1"/>
          <a:stretch>
            <a:fillRect/>
          </a:stretch>
        </p:blipFill>
        <p:spPr>
          <a:xfrm>
            <a:off x="3072289" y="2246948"/>
            <a:ext cx="8485823" cy="4874419"/>
          </a:xfrm>
          <a:prstGeom prst="rect">
            <a:avLst/>
          </a:prstGeom>
        </p:spPr>
      </p:pic>
      <p:pic>
        <p:nvPicPr>
          <p:cNvPr id="6"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sp>
        <p:nvSpPr>
          <p:cNvPr id="4" name="Text 2"/>
          <p:cNvSpPr/>
          <p:nvPr/>
        </p:nvSpPr>
        <p:spPr>
          <a:xfrm>
            <a:off x="2816900" y="522208"/>
            <a:ext cx="5390078" cy="591860"/>
          </a:xfrm>
          <a:prstGeom prst="rect">
            <a:avLst/>
          </a:prstGeom>
          <a:noFill/>
          <a:ln/>
        </p:spPr>
        <p:txBody>
          <a:bodyPr wrap="none" rtlCol="0" anchor="t"/>
          <a:lstStyle/>
          <a:p>
            <a:pPr indent="0" marL="0">
              <a:lnSpc>
                <a:spcPts val="4661"/>
              </a:lnSpc>
              <a:buNone/>
            </a:pPr>
            <a:r>
              <a:rPr lang="en-US" sz="3728" dirty="0">
                <a:solidFill>
                  <a:srgbClr val="272D45"/>
                </a:solidFill>
                <a:latin typeface="Kanit" pitchFamily="34" charset="0"/>
                <a:ea typeface="Kanit" pitchFamily="34" charset="-122"/>
                <a:cs typeface="Kanit" pitchFamily="34" charset="-120"/>
              </a:rPr>
              <a:t>The Architecture of a CNN</a:t>
            </a:r>
            <a:endParaRPr lang="en-US" sz="3728" dirty="0"/>
          </a:p>
        </p:txBody>
      </p:sp>
      <p:pic>
        <p:nvPicPr>
          <p:cNvPr id="5" name="Image 0" descr="preencoded.png">    </p:cNvPr>
          <p:cNvPicPr>
            <a:picLocks noChangeAspect="1"/>
          </p:cNvPicPr>
          <p:nvPr/>
        </p:nvPicPr>
        <p:blipFill>
          <a:blip r:embed="rId1"/>
          <a:stretch>
            <a:fillRect/>
          </a:stretch>
        </p:blipFill>
        <p:spPr>
          <a:xfrm>
            <a:off x="4935855" y="1492806"/>
            <a:ext cx="4758690" cy="1846540"/>
          </a:xfrm>
          <a:prstGeom prst="rect">
            <a:avLst/>
          </a:prstGeom>
        </p:spPr>
      </p:pic>
      <p:pic>
        <p:nvPicPr>
          <p:cNvPr id="6" name="Image 1" descr="preencoded.png">    </p:cNvPr>
          <p:cNvPicPr>
            <a:picLocks noChangeAspect="1"/>
          </p:cNvPicPr>
          <p:nvPr/>
        </p:nvPicPr>
        <p:blipFill>
          <a:blip r:embed="rId2"/>
          <a:stretch>
            <a:fillRect/>
          </a:stretch>
        </p:blipFill>
        <p:spPr>
          <a:xfrm>
            <a:off x="3434001" y="3552349"/>
            <a:ext cx="7762280" cy="4154924"/>
          </a:xfrm>
          <a:prstGeom prst="rect">
            <a:avLst/>
          </a:prstGeom>
        </p:spPr>
      </p:pic>
      <p:pic>
        <p:nvPicPr>
          <p:cNvPr id="7"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sp>
        <p:nvSpPr>
          <p:cNvPr id="4" name="Text 2"/>
          <p:cNvSpPr/>
          <p:nvPr/>
        </p:nvSpPr>
        <p:spPr>
          <a:xfrm>
            <a:off x="3045976" y="494943"/>
            <a:ext cx="4493895" cy="561618"/>
          </a:xfrm>
          <a:prstGeom prst="rect">
            <a:avLst/>
          </a:prstGeom>
          <a:noFill/>
          <a:ln/>
        </p:spPr>
        <p:txBody>
          <a:bodyPr wrap="none" rtlCol="0" anchor="t"/>
          <a:lstStyle/>
          <a:p>
            <a:pPr indent="0" marL="0">
              <a:lnSpc>
                <a:spcPts val="4423"/>
              </a:lnSpc>
              <a:buNone/>
            </a:pPr>
            <a:r>
              <a:rPr lang="en-US" sz="3539" dirty="0">
                <a:solidFill>
                  <a:srgbClr val="272D45"/>
                </a:solidFill>
                <a:latin typeface="Kanit" pitchFamily="34" charset="0"/>
                <a:ea typeface="Kanit" pitchFamily="34" charset="-122"/>
                <a:cs typeface="Kanit" pitchFamily="34" charset="-120"/>
              </a:rPr>
              <a:t>Max unpooling </a:t>
            </a:r>
            <a:endParaRPr lang="en-US" sz="3539" dirty="0"/>
          </a:p>
        </p:txBody>
      </p:sp>
      <p:pic>
        <p:nvPicPr>
          <p:cNvPr id="5" name="Image 0" descr="preencoded.png">    </p:cNvPr>
          <p:cNvPicPr>
            <a:picLocks noChangeAspect="1"/>
          </p:cNvPicPr>
          <p:nvPr/>
        </p:nvPicPr>
        <p:blipFill>
          <a:blip r:embed="rId1"/>
          <a:stretch>
            <a:fillRect/>
          </a:stretch>
        </p:blipFill>
        <p:spPr>
          <a:xfrm>
            <a:off x="3045976" y="1416010"/>
            <a:ext cx="8538329" cy="2555915"/>
          </a:xfrm>
          <a:prstGeom prst="rect">
            <a:avLst/>
          </a:prstGeom>
        </p:spPr>
      </p:pic>
      <p:sp>
        <p:nvSpPr>
          <p:cNvPr id="6" name="Shape 3"/>
          <p:cNvSpPr/>
          <p:nvPr/>
        </p:nvSpPr>
        <p:spPr>
          <a:xfrm>
            <a:off x="3045976" y="4174093"/>
            <a:ext cx="8538329" cy="557213"/>
          </a:xfrm>
          <a:prstGeom prst="roundRect">
            <a:avLst>
              <a:gd name="adj" fmla="val 14517"/>
            </a:avLst>
          </a:prstGeom>
          <a:solidFill>
            <a:srgbClr val="EFF5F4"/>
          </a:solidFill>
          <a:ln/>
        </p:spPr>
      </p:sp>
      <p:sp>
        <p:nvSpPr>
          <p:cNvPr id="7" name="Shape 4"/>
          <p:cNvSpPr/>
          <p:nvPr/>
        </p:nvSpPr>
        <p:spPr>
          <a:xfrm>
            <a:off x="3037046" y="4174093"/>
            <a:ext cx="8556188" cy="557213"/>
          </a:xfrm>
          <a:prstGeom prst="roundRect">
            <a:avLst>
              <a:gd name="adj" fmla="val 4839"/>
            </a:avLst>
          </a:prstGeom>
          <a:solidFill>
            <a:srgbClr val="EFF5F4"/>
          </a:solidFill>
          <a:ln/>
        </p:spPr>
      </p:sp>
      <p:sp>
        <p:nvSpPr>
          <p:cNvPr id="8" name="Text 5"/>
          <p:cNvSpPr/>
          <p:nvPr/>
        </p:nvSpPr>
        <p:spPr>
          <a:xfrm>
            <a:off x="3216712" y="4308872"/>
            <a:ext cx="8196858" cy="287655"/>
          </a:xfrm>
          <a:prstGeom prst="rect">
            <a:avLst/>
          </a:prstGeom>
          <a:noFill/>
          <a:ln/>
        </p:spPr>
        <p:txBody>
          <a:bodyPr wrap="none" rtlCol="0" anchor="t"/>
          <a:lstStyle/>
          <a:p>
            <a:pPr indent="0" marL="0">
              <a:lnSpc>
                <a:spcPts val="2265"/>
              </a:lnSpc>
              <a:buNone/>
            </a:pPr>
            <a:r>
              <a:rPr lang="en-US" sz="1415" dirty="0">
                <a:solidFill>
                  <a:srgbClr val="2C3249"/>
                </a:solidFill>
                <a:highlight>
                  <a:srgbClr val="EFF5F4"/>
                </a:highlight>
                <a:latin typeface="Consolas" pitchFamily="34" charset="0"/>
                <a:ea typeface="Consolas" pitchFamily="34" charset="-122"/>
                <a:cs typeface="Consolas" pitchFamily="34" charset="-120"/>
              </a:rPr>
              <a:t>nn.MaxUnpool2d(2, stride=2)</a:t>
            </a:r>
            <a:endParaRPr lang="en-US" sz="1415" dirty="0"/>
          </a:p>
        </p:txBody>
      </p:sp>
      <p:pic>
        <p:nvPicPr>
          <p:cNvPr id="9" name="Image 1" descr="preencoded.png">    </p:cNvPr>
          <p:cNvPicPr>
            <a:picLocks noChangeAspect="1"/>
          </p:cNvPicPr>
          <p:nvPr/>
        </p:nvPicPr>
        <p:blipFill>
          <a:blip r:embed="rId2"/>
          <a:stretch>
            <a:fillRect/>
          </a:stretch>
        </p:blipFill>
        <p:spPr>
          <a:xfrm>
            <a:off x="3045976" y="4933474"/>
            <a:ext cx="8538329" cy="2801183"/>
          </a:xfrm>
          <a:prstGeom prst="rect">
            <a:avLst/>
          </a:prstGeom>
        </p:spPr>
      </p:pic>
      <p:pic>
        <p:nvPicPr>
          <p:cNvPr id="10"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9308187"/>
          </a:xfrm>
          <a:prstGeom prst="rect">
            <a:avLst/>
          </a:prstGeom>
          <a:solidFill>
            <a:srgbClr val="FFFFFF"/>
          </a:solidFill>
          <a:ln/>
        </p:spPr>
      </p:sp>
      <p:sp>
        <p:nvSpPr>
          <p:cNvPr id="4" name="Text 2"/>
          <p:cNvSpPr/>
          <p:nvPr/>
        </p:nvSpPr>
        <p:spPr>
          <a:xfrm>
            <a:off x="5370909" y="427673"/>
            <a:ext cx="3888462" cy="486013"/>
          </a:xfrm>
          <a:prstGeom prst="rect">
            <a:avLst/>
          </a:prstGeom>
          <a:noFill/>
          <a:ln/>
        </p:spPr>
        <p:txBody>
          <a:bodyPr wrap="none" rtlCol="0" anchor="t"/>
          <a:lstStyle/>
          <a:p>
            <a:pPr algn="ctr" indent="0" marL="0">
              <a:lnSpc>
                <a:spcPts val="3827"/>
              </a:lnSpc>
              <a:buNone/>
            </a:pPr>
            <a:r>
              <a:rPr lang="en-US" sz="3062" dirty="0">
                <a:solidFill>
                  <a:srgbClr val="272D45"/>
                </a:solidFill>
                <a:latin typeface="Kanit" pitchFamily="34" charset="0"/>
                <a:ea typeface="Kanit" pitchFamily="34" charset="-122"/>
                <a:cs typeface="Kanit" pitchFamily="34" charset="-120"/>
              </a:rPr>
              <a:t>Flatten</a:t>
            </a:r>
            <a:endParaRPr lang="en-US" sz="3062" dirty="0"/>
          </a:p>
        </p:txBody>
      </p:sp>
      <p:pic>
        <p:nvPicPr>
          <p:cNvPr id="5" name="Image 0" descr="preencoded.png">    </p:cNvPr>
          <p:cNvPicPr>
            <a:picLocks noChangeAspect="1"/>
          </p:cNvPicPr>
          <p:nvPr/>
        </p:nvPicPr>
        <p:blipFill>
          <a:blip r:embed="rId1"/>
          <a:stretch>
            <a:fillRect/>
          </a:stretch>
        </p:blipFill>
        <p:spPr>
          <a:xfrm>
            <a:off x="3746421" y="1224677"/>
            <a:ext cx="7137440" cy="3412093"/>
          </a:xfrm>
          <a:prstGeom prst="rect">
            <a:avLst/>
          </a:prstGeom>
        </p:spPr>
      </p:pic>
      <p:pic>
        <p:nvPicPr>
          <p:cNvPr id="6" name="Image 1" descr="preencoded.png">    </p:cNvPr>
          <p:cNvPicPr>
            <a:picLocks noChangeAspect="1"/>
          </p:cNvPicPr>
          <p:nvPr/>
        </p:nvPicPr>
        <p:blipFill>
          <a:blip r:embed="rId2"/>
          <a:stretch>
            <a:fillRect/>
          </a:stretch>
        </p:blipFill>
        <p:spPr>
          <a:xfrm>
            <a:off x="5248037" y="4811673"/>
            <a:ext cx="4134207" cy="3412093"/>
          </a:xfrm>
          <a:prstGeom prst="rect">
            <a:avLst/>
          </a:prstGeom>
        </p:spPr>
      </p:pic>
      <p:sp>
        <p:nvSpPr>
          <p:cNvPr id="7" name="Shape 3"/>
          <p:cNvSpPr/>
          <p:nvPr/>
        </p:nvSpPr>
        <p:spPr>
          <a:xfrm>
            <a:off x="3621167" y="8398669"/>
            <a:ext cx="7388066" cy="481846"/>
          </a:xfrm>
          <a:prstGeom prst="roundRect">
            <a:avLst>
              <a:gd name="adj" fmla="val 14526"/>
            </a:avLst>
          </a:prstGeom>
          <a:solidFill>
            <a:srgbClr val="EFF5F4"/>
          </a:solidFill>
          <a:ln/>
        </p:spPr>
      </p:sp>
      <p:sp>
        <p:nvSpPr>
          <p:cNvPr id="8" name="Shape 4"/>
          <p:cNvSpPr/>
          <p:nvPr/>
        </p:nvSpPr>
        <p:spPr>
          <a:xfrm>
            <a:off x="3613428" y="8398669"/>
            <a:ext cx="7403544" cy="481846"/>
          </a:xfrm>
          <a:prstGeom prst="roundRect">
            <a:avLst>
              <a:gd name="adj" fmla="val 4842"/>
            </a:avLst>
          </a:prstGeom>
          <a:solidFill>
            <a:srgbClr val="EFF5F4"/>
          </a:solidFill>
          <a:ln/>
        </p:spPr>
      </p:sp>
      <p:sp>
        <p:nvSpPr>
          <p:cNvPr id="9" name="Text 5"/>
          <p:cNvSpPr/>
          <p:nvPr/>
        </p:nvSpPr>
        <p:spPr>
          <a:xfrm>
            <a:off x="3768923" y="8515231"/>
            <a:ext cx="7092553" cy="248722"/>
          </a:xfrm>
          <a:prstGeom prst="rect">
            <a:avLst/>
          </a:prstGeom>
          <a:noFill/>
          <a:ln/>
        </p:spPr>
        <p:txBody>
          <a:bodyPr wrap="none" rtlCol="0" anchor="t"/>
          <a:lstStyle/>
          <a:p>
            <a:pPr indent="0" marL="0">
              <a:lnSpc>
                <a:spcPts val="1960"/>
              </a:lnSpc>
              <a:buNone/>
            </a:pPr>
            <a:r>
              <a:rPr lang="en-US" sz="1225" dirty="0">
                <a:solidFill>
                  <a:srgbClr val="2C3249"/>
                </a:solidFill>
                <a:highlight>
                  <a:srgbClr val="EFF5F4"/>
                </a:highlight>
                <a:latin typeface="Consolas" pitchFamily="34" charset="0"/>
                <a:ea typeface="Consolas" pitchFamily="34" charset="-122"/>
                <a:cs typeface="Consolas" pitchFamily="34" charset="-120"/>
              </a:rPr>
              <a:t>torch.flatten(CNN)</a:t>
            </a:r>
            <a:endParaRPr lang="en-US" sz="1225" dirty="0"/>
          </a:p>
        </p:txBody>
      </p:sp>
      <p:pic>
        <p:nvPicPr>
          <p:cNvPr id="10"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p:cNvPr>
          <p:cNvPicPr>
            <a:picLocks noChangeAspect="1"/>
          </p:cNvPicPr>
          <p:nvPr/>
        </p:nvPicPr>
        <p:blipFill>
          <a:blip r:embed="rId1"/>
          <a:stretch>
            <a:fillRect/>
          </a:stretch>
        </p:blipFill>
        <p:spPr>
          <a:xfrm>
            <a:off x="2392085" y="2149793"/>
            <a:ext cx="9846112" cy="3930015"/>
          </a:xfrm>
          <a:prstGeom prst="rect">
            <a:avLst/>
          </a:prstGeom>
        </p:spPr>
      </p:pic>
      <p:pic>
        <p:nvPicPr>
          <p:cNvPr id="5"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sp>
        <p:nvSpPr>
          <p:cNvPr id="4" name="Text 2"/>
          <p:cNvSpPr/>
          <p:nvPr/>
        </p:nvSpPr>
        <p:spPr>
          <a:xfrm>
            <a:off x="2037993" y="934760"/>
            <a:ext cx="8407479" cy="694373"/>
          </a:xfrm>
          <a:prstGeom prst="rect">
            <a:avLst/>
          </a:prstGeom>
          <a:noFill/>
          <a:ln/>
        </p:spPr>
        <p:txBody>
          <a:bodyPr wrap="none" rtlCol="0" anchor="t"/>
          <a:lstStyle/>
          <a:p>
            <a:pPr indent="0" marL="0">
              <a:lnSpc>
                <a:spcPts val="5468"/>
              </a:lnSpc>
              <a:buNone/>
            </a:pPr>
            <a:r>
              <a:rPr lang="en-US" sz="4374" dirty="0">
                <a:solidFill>
                  <a:srgbClr val="272D45"/>
                </a:solidFill>
                <a:latin typeface="Kanit" pitchFamily="34" charset="0"/>
                <a:ea typeface="Kanit" pitchFamily="34" charset="-122"/>
                <a:cs typeface="Kanit" pitchFamily="34" charset="-120"/>
              </a:rPr>
              <a:t>Activation Functions Used in CNNs</a:t>
            </a:r>
            <a:endParaRPr lang="en-US" sz="4374" dirty="0"/>
          </a:p>
        </p:txBody>
      </p:sp>
      <p:pic>
        <p:nvPicPr>
          <p:cNvPr id="5" name="Image 0" descr="preencoded.png">    </p:cNvPr>
          <p:cNvPicPr>
            <a:picLocks noChangeAspect="1"/>
          </p:cNvPicPr>
          <p:nvPr/>
        </p:nvPicPr>
        <p:blipFill>
          <a:blip r:embed="rId1"/>
          <a:stretch>
            <a:fillRect/>
          </a:stretch>
        </p:blipFill>
        <p:spPr>
          <a:xfrm>
            <a:off x="2037993" y="1962388"/>
            <a:ext cx="1110972" cy="1777484"/>
          </a:xfrm>
          <a:prstGeom prst="rect">
            <a:avLst/>
          </a:prstGeom>
        </p:spPr>
      </p:pic>
      <p:sp>
        <p:nvSpPr>
          <p:cNvPr id="6" name="Text 3"/>
          <p:cNvSpPr/>
          <p:nvPr/>
        </p:nvSpPr>
        <p:spPr>
          <a:xfrm>
            <a:off x="3482221" y="2184559"/>
            <a:ext cx="3352681" cy="347186"/>
          </a:xfrm>
          <a:prstGeom prst="rect">
            <a:avLst/>
          </a:prstGeom>
          <a:noFill/>
          <a:ln/>
        </p:spPr>
        <p:txBody>
          <a:bodyPr wrap="none" rtlCol="0" anchor="t"/>
          <a:lstStyle/>
          <a:p>
            <a:pPr algn="l" indent="0" marL="0">
              <a:lnSpc>
                <a:spcPts val="2734"/>
              </a:lnSpc>
              <a:buNone/>
            </a:pPr>
            <a:r>
              <a:rPr lang="en-US" sz="2187" dirty="0">
                <a:solidFill>
                  <a:srgbClr val="2C3249"/>
                </a:solidFill>
                <a:latin typeface="Kanit" pitchFamily="34" charset="0"/>
                <a:ea typeface="Kanit" pitchFamily="34" charset="-122"/>
                <a:cs typeface="Kanit" pitchFamily="34" charset="-120"/>
              </a:rPr>
              <a:t>Rectified Linear Unit (ReLU)</a:t>
            </a:r>
            <a:endParaRPr lang="en-US" sz="2187" dirty="0"/>
          </a:p>
        </p:txBody>
      </p:sp>
      <p:sp>
        <p:nvSpPr>
          <p:cNvPr id="7" name="Text 4"/>
          <p:cNvSpPr/>
          <p:nvPr/>
        </p:nvSpPr>
        <p:spPr>
          <a:xfrm>
            <a:off x="3482221" y="2664976"/>
            <a:ext cx="9110186" cy="710803"/>
          </a:xfrm>
          <a:prstGeom prst="rect">
            <a:avLst/>
          </a:prstGeom>
          <a:noFill/>
          <a:ln/>
        </p:spPr>
        <p:txBody>
          <a:bodyPr wrap="square" rtlCol="0" anchor="t"/>
          <a:lstStyle/>
          <a:p>
            <a:pPr algn="l" indent="0" marL="0">
              <a:lnSpc>
                <a:spcPts val="2799"/>
              </a:lnSpc>
              <a:buNone/>
            </a:pPr>
            <a:r>
              <a:rPr lang="en-US" sz="1750" dirty="0">
                <a:solidFill>
                  <a:srgbClr val="2C3249"/>
                </a:solidFill>
                <a:latin typeface="Martel Sans" pitchFamily="34" charset="0"/>
                <a:ea typeface="Martel Sans" pitchFamily="34" charset="-122"/>
                <a:cs typeface="Martel Sans" pitchFamily="34" charset="-120"/>
              </a:rPr>
              <a:t>One of the most commonly used activation functions, ReLU effectively mitigates the vanishing gradient problem and speeds up training.</a:t>
            </a:r>
            <a:endParaRPr lang="en-US" sz="1750" dirty="0"/>
          </a:p>
        </p:txBody>
      </p:sp>
      <p:pic>
        <p:nvPicPr>
          <p:cNvPr id="8" name="Image 1" descr="preencoded.png">    </p:cNvPr>
          <p:cNvPicPr>
            <a:picLocks noChangeAspect="1"/>
          </p:cNvPicPr>
          <p:nvPr/>
        </p:nvPicPr>
        <p:blipFill>
          <a:blip r:embed="rId2"/>
          <a:stretch>
            <a:fillRect/>
          </a:stretch>
        </p:blipFill>
        <p:spPr>
          <a:xfrm>
            <a:off x="2037993" y="3739872"/>
            <a:ext cx="1110972" cy="1777484"/>
          </a:xfrm>
          <a:prstGeom prst="rect">
            <a:avLst/>
          </a:prstGeom>
        </p:spPr>
      </p:pic>
      <p:sp>
        <p:nvSpPr>
          <p:cNvPr id="9" name="Text 5"/>
          <p:cNvSpPr/>
          <p:nvPr/>
        </p:nvSpPr>
        <p:spPr>
          <a:xfrm>
            <a:off x="3482221" y="3962043"/>
            <a:ext cx="2777490" cy="347186"/>
          </a:xfrm>
          <a:prstGeom prst="rect">
            <a:avLst/>
          </a:prstGeom>
          <a:noFill/>
          <a:ln/>
        </p:spPr>
        <p:txBody>
          <a:bodyPr wrap="none" rtlCol="0" anchor="t"/>
          <a:lstStyle/>
          <a:p>
            <a:pPr algn="l" indent="0" marL="0">
              <a:lnSpc>
                <a:spcPts val="2734"/>
              </a:lnSpc>
              <a:buNone/>
            </a:pPr>
            <a:r>
              <a:rPr lang="en-US" sz="2187" dirty="0">
                <a:solidFill>
                  <a:srgbClr val="2C3249"/>
                </a:solidFill>
                <a:latin typeface="Kanit" pitchFamily="34" charset="0"/>
                <a:ea typeface="Kanit" pitchFamily="34" charset="-122"/>
                <a:cs typeface="Kanit" pitchFamily="34" charset="-120"/>
              </a:rPr>
              <a:t>Sigmoid</a:t>
            </a:r>
            <a:endParaRPr lang="en-US" sz="2187" dirty="0"/>
          </a:p>
        </p:txBody>
      </p:sp>
      <p:sp>
        <p:nvSpPr>
          <p:cNvPr id="10" name="Text 6"/>
          <p:cNvSpPr/>
          <p:nvPr/>
        </p:nvSpPr>
        <p:spPr>
          <a:xfrm>
            <a:off x="3482221" y="4442460"/>
            <a:ext cx="9110186" cy="710803"/>
          </a:xfrm>
          <a:prstGeom prst="rect">
            <a:avLst/>
          </a:prstGeom>
          <a:noFill/>
          <a:ln/>
        </p:spPr>
        <p:txBody>
          <a:bodyPr wrap="square" rtlCol="0" anchor="t"/>
          <a:lstStyle/>
          <a:p>
            <a:pPr algn="l" indent="0" marL="0">
              <a:lnSpc>
                <a:spcPts val="2799"/>
              </a:lnSpc>
              <a:buNone/>
            </a:pPr>
            <a:r>
              <a:rPr lang="en-US" sz="1750" dirty="0">
                <a:solidFill>
                  <a:srgbClr val="2C3249"/>
                </a:solidFill>
                <a:latin typeface="Martel Sans" pitchFamily="34" charset="0"/>
                <a:ea typeface="Martel Sans" pitchFamily="34" charset="-122"/>
                <a:cs typeface="Martel Sans" pitchFamily="34" charset="-120"/>
              </a:rPr>
              <a:t>Although less commonly used in CNNs, the sigmoid function is used in binary classification tasks as it squashes input to a range of 0 to 1.</a:t>
            </a:r>
            <a:endParaRPr lang="en-US" sz="1750" dirty="0"/>
          </a:p>
        </p:txBody>
      </p:sp>
      <p:pic>
        <p:nvPicPr>
          <p:cNvPr id="11" name="Image 2" descr="preencoded.png">    </p:cNvPr>
          <p:cNvPicPr>
            <a:picLocks noChangeAspect="1"/>
          </p:cNvPicPr>
          <p:nvPr/>
        </p:nvPicPr>
        <p:blipFill>
          <a:blip r:embed="rId3"/>
          <a:stretch>
            <a:fillRect/>
          </a:stretch>
        </p:blipFill>
        <p:spPr>
          <a:xfrm>
            <a:off x="2037993" y="5517356"/>
            <a:ext cx="1110972" cy="1777484"/>
          </a:xfrm>
          <a:prstGeom prst="rect">
            <a:avLst/>
          </a:prstGeom>
        </p:spPr>
      </p:pic>
      <p:sp>
        <p:nvSpPr>
          <p:cNvPr id="12" name="Text 7"/>
          <p:cNvSpPr/>
          <p:nvPr/>
        </p:nvSpPr>
        <p:spPr>
          <a:xfrm>
            <a:off x="3482221" y="5739527"/>
            <a:ext cx="2777490" cy="347186"/>
          </a:xfrm>
          <a:prstGeom prst="rect">
            <a:avLst/>
          </a:prstGeom>
          <a:noFill/>
          <a:ln/>
        </p:spPr>
        <p:txBody>
          <a:bodyPr wrap="none" rtlCol="0" anchor="t"/>
          <a:lstStyle/>
          <a:p>
            <a:pPr algn="l" indent="0" marL="0">
              <a:lnSpc>
                <a:spcPts val="2734"/>
              </a:lnSpc>
              <a:buNone/>
            </a:pPr>
            <a:r>
              <a:rPr lang="en-US" sz="2187" dirty="0">
                <a:solidFill>
                  <a:srgbClr val="2C3249"/>
                </a:solidFill>
                <a:latin typeface="Kanit" pitchFamily="34" charset="0"/>
                <a:ea typeface="Kanit" pitchFamily="34" charset="-122"/>
                <a:cs typeface="Kanit" pitchFamily="34" charset="-120"/>
              </a:rPr>
              <a:t>Tanh</a:t>
            </a:r>
            <a:endParaRPr lang="en-US" sz="2187" dirty="0"/>
          </a:p>
        </p:txBody>
      </p:sp>
      <p:sp>
        <p:nvSpPr>
          <p:cNvPr id="13" name="Text 8"/>
          <p:cNvSpPr/>
          <p:nvPr/>
        </p:nvSpPr>
        <p:spPr>
          <a:xfrm>
            <a:off x="3482221" y="6219944"/>
            <a:ext cx="9110186" cy="710803"/>
          </a:xfrm>
          <a:prstGeom prst="rect">
            <a:avLst/>
          </a:prstGeom>
          <a:noFill/>
          <a:ln/>
        </p:spPr>
        <p:txBody>
          <a:bodyPr wrap="square" rtlCol="0" anchor="t"/>
          <a:lstStyle/>
          <a:p>
            <a:pPr algn="l" indent="0" marL="0">
              <a:lnSpc>
                <a:spcPts val="2799"/>
              </a:lnSpc>
              <a:buNone/>
            </a:pPr>
            <a:r>
              <a:rPr lang="en-US" sz="1750" dirty="0">
                <a:solidFill>
                  <a:srgbClr val="2C3249"/>
                </a:solidFill>
                <a:latin typeface="Martel Sans" pitchFamily="34" charset="0"/>
                <a:ea typeface="Martel Sans" pitchFamily="34" charset="-122"/>
                <a:cs typeface="Martel Sans" pitchFamily="34" charset="-120"/>
              </a:rPr>
              <a:t>Tanh is another activation function that maps input to a range of -1 to 1, allowing for better training in deeper networks.</a:t>
            </a:r>
            <a:endParaRPr lang="en-US" sz="1750" dirty="0"/>
          </a:p>
        </p:txBody>
      </p:sp>
      <p:pic>
        <p:nvPicPr>
          <p:cNvPr id="14" name="Image 3" descr="preencoded.png">
            <a:hlinkClick r:id="rId5" tooltip=""/>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sp>
        <p:nvSpPr>
          <p:cNvPr id="4" name="Text 2"/>
          <p:cNvSpPr/>
          <p:nvPr/>
        </p:nvSpPr>
        <p:spPr>
          <a:xfrm>
            <a:off x="2037993" y="1928455"/>
            <a:ext cx="9330095" cy="694373"/>
          </a:xfrm>
          <a:prstGeom prst="rect">
            <a:avLst/>
          </a:prstGeom>
          <a:noFill/>
          <a:ln/>
        </p:spPr>
        <p:txBody>
          <a:bodyPr wrap="none" rtlCol="0" anchor="t"/>
          <a:lstStyle/>
          <a:p>
            <a:pPr indent="0" marL="0">
              <a:lnSpc>
                <a:spcPts val="5468"/>
              </a:lnSpc>
              <a:buNone/>
            </a:pPr>
            <a:r>
              <a:rPr lang="en-US" sz="4374" dirty="0">
                <a:solidFill>
                  <a:srgbClr val="272D45"/>
                </a:solidFill>
                <a:latin typeface="Kanit" pitchFamily="34" charset="0"/>
                <a:ea typeface="Kanit" pitchFamily="34" charset="-122"/>
                <a:cs typeface="Kanit" pitchFamily="34" charset="-120"/>
              </a:rPr>
              <a:t>Example convolutional neural network</a:t>
            </a:r>
            <a:endParaRPr lang="en-US" sz="4374" dirty="0"/>
          </a:p>
        </p:txBody>
      </p:sp>
      <p:pic>
        <p:nvPicPr>
          <p:cNvPr id="5" name="Image 0" descr="preencoded.png">    </p:cNvPr>
          <p:cNvPicPr>
            <a:picLocks noChangeAspect="1"/>
          </p:cNvPicPr>
          <p:nvPr/>
        </p:nvPicPr>
        <p:blipFill>
          <a:blip r:embed="rId1"/>
          <a:stretch>
            <a:fillRect/>
          </a:stretch>
        </p:blipFill>
        <p:spPr>
          <a:xfrm>
            <a:off x="2037993" y="3067169"/>
            <a:ext cx="10554414" cy="3233857"/>
          </a:xfrm>
          <a:prstGeom prst="rect">
            <a:avLst/>
          </a:prstGeom>
        </p:spPr>
      </p:pic>
      <p:pic>
        <p:nvPicPr>
          <p:cNvPr id="6"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sp>
        <p:nvSpPr>
          <p:cNvPr id="4" name="Text 2"/>
          <p:cNvSpPr/>
          <p:nvPr/>
        </p:nvSpPr>
        <p:spPr>
          <a:xfrm>
            <a:off x="2037993" y="1108234"/>
            <a:ext cx="9330095" cy="694373"/>
          </a:xfrm>
          <a:prstGeom prst="rect">
            <a:avLst/>
          </a:prstGeom>
          <a:noFill/>
          <a:ln/>
        </p:spPr>
        <p:txBody>
          <a:bodyPr wrap="none" rtlCol="0" anchor="t"/>
          <a:lstStyle/>
          <a:p>
            <a:pPr indent="0" marL="0">
              <a:lnSpc>
                <a:spcPts val="5468"/>
              </a:lnSpc>
              <a:buNone/>
            </a:pPr>
            <a:r>
              <a:rPr lang="en-US" sz="4374" dirty="0">
                <a:solidFill>
                  <a:srgbClr val="272D45"/>
                </a:solidFill>
                <a:latin typeface="Kanit" pitchFamily="34" charset="0"/>
                <a:ea typeface="Kanit" pitchFamily="34" charset="-122"/>
                <a:cs typeface="Kanit" pitchFamily="34" charset="-120"/>
              </a:rPr>
              <a:t>Example convolutional neural network</a:t>
            </a:r>
            <a:endParaRPr lang="en-US" sz="4374" dirty="0"/>
          </a:p>
        </p:txBody>
      </p:sp>
      <p:pic>
        <p:nvPicPr>
          <p:cNvPr id="5" name="Image 0" descr="preencoded.png">    </p:cNvPr>
          <p:cNvPicPr>
            <a:picLocks noChangeAspect="1"/>
          </p:cNvPicPr>
          <p:nvPr/>
        </p:nvPicPr>
        <p:blipFill>
          <a:blip r:embed="rId1"/>
          <a:stretch>
            <a:fillRect/>
          </a:stretch>
        </p:blipFill>
        <p:spPr>
          <a:xfrm>
            <a:off x="2169914" y="2246948"/>
            <a:ext cx="10290572" cy="4874419"/>
          </a:xfrm>
          <a:prstGeom prst="rect">
            <a:avLst/>
          </a:prstGeom>
        </p:spPr>
      </p:pic>
      <p:pic>
        <p:nvPicPr>
          <p:cNvPr id="6"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sp>
        <p:nvSpPr>
          <p:cNvPr id="4" name="Text 2"/>
          <p:cNvSpPr/>
          <p:nvPr/>
        </p:nvSpPr>
        <p:spPr>
          <a:xfrm>
            <a:off x="2037993" y="2110978"/>
            <a:ext cx="8864918" cy="416481"/>
          </a:xfrm>
          <a:prstGeom prst="rect">
            <a:avLst/>
          </a:prstGeom>
          <a:noFill/>
          <a:ln/>
        </p:spPr>
        <p:txBody>
          <a:bodyPr wrap="none" rtlCol="0" anchor="t"/>
          <a:lstStyle/>
          <a:p>
            <a:pPr indent="0" marL="0">
              <a:lnSpc>
                <a:spcPts val="3281"/>
              </a:lnSpc>
              <a:buNone/>
            </a:pPr>
            <a:r>
              <a:rPr lang="en-US" sz="2624" dirty="0">
                <a:solidFill>
                  <a:srgbClr val="272D45"/>
                </a:solidFill>
                <a:latin typeface="Kanit" pitchFamily="34" charset="0"/>
                <a:ea typeface="Kanit" pitchFamily="34" charset="-122"/>
                <a:cs typeface="Kanit" pitchFamily="34" charset="-120"/>
              </a:rPr>
              <a:t>The features get more complex as we go deep in the network</a:t>
            </a:r>
            <a:endParaRPr lang="en-US" sz="2624" dirty="0"/>
          </a:p>
        </p:txBody>
      </p:sp>
      <p:pic>
        <p:nvPicPr>
          <p:cNvPr id="5" name="Image 0" descr="preencoded.png">    </p:cNvPr>
          <p:cNvPicPr>
            <a:picLocks noChangeAspect="1"/>
          </p:cNvPicPr>
          <p:nvPr/>
        </p:nvPicPr>
        <p:blipFill>
          <a:blip r:embed="rId1"/>
          <a:stretch>
            <a:fillRect/>
          </a:stretch>
        </p:blipFill>
        <p:spPr>
          <a:xfrm>
            <a:off x="2037993" y="2971800"/>
            <a:ext cx="10554414" cy="3146703"/>
          </a:xfrm>
          <a:prstGeom prst="rect">
            <a:avLst/>
          </a:prstGeom>
        </p:spPr>
      </p:pic>
      <p:pic>
        <p:nvPicPr>
          <p:cNvPr id="6"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5" name="Shape 2"/>
          <p:cNvSpPr/>
          <p:nvPr/>
        </p:nvSpPr>
        <p:spPr>
          <a:xfrm>
            <a:off x="0" y="0"/>
            <a:ext cx="14630400" cy="8229600"/>
          </a:xfrm>
          <a:prstGeom prst="rect">
            <a:avLst/>
          </a:prstGeom>
          <a:solidFill>
            <a:srgbClr val="FFFFFF">
              <a:alpha val="85000"/>
            </a:srgbClr>
          </a:solidFill>
          <a:ln/>
        </p:spPr>
      </p:sp>
      <p:sp>
        <p:nvSpPr>
          <p:cNvPr id="6" name="Text 3"/>
          <p:cNvSpPr/>
          <p:nvPr/>
        </p:nvSpPr>
        <p:spPr>
          <a:xfrm>
            <a:off x="2037993" y="941427"/>
            <a:ext cx="5554980" cy="694373"/>
          </a:xfrm>
          <a:prstGeom prst="rect">
            <a:avLst/>
          </a:prstGeom>
          <a:noFill/>
          <a:ln/>
        </p:spPr>
        <p:txBody>
          <a:bodyPr wrap="none" rtlCol="0" anchor="t"/>
          <a:lstStyle/>
          <a:p>
            <a:pPr indent="0" marL="0">
              <a:lnSpc>
                <a:spcPts val="5468"/>
              </a:lnSpc>
              <a:buNone/>
            </a:pPr>
            <a:r>
              <a:rPr lang="en-US" sz="4374" dirty="0">
                <a:solidFill>
                  <a:srgbClr val="272D45"/>
                </a:solidFill>
                <a:latin typeface="Kanit" pitchFamily="34" charset="0"/>
                <a:ea typeface="Kanit" pitchFamily="34" charset="-122"/>
                <a:cs typeface="Kanit" pitchFamily="34" charset="-120"/>
              </a:rPr>
              <a:t>Training a CNN</a:t>
            </a:r>
            <a:endParaRPr lang="en-US" sz="4374" dirty="0"/>
          </a:p>
        </p:txBody>
      </p:sp>
      <p:sp>
        <p:nvSpPr>
          <p:cNvPr id="7" name="Shape 4"/>
          <p:cNvSpPr/>
          <p:nvPr/>
        </p:nvSpPr>
        <p:spPr>
          <a:xfrm>
            <a:off x="7293054" y="1969056"/>
            <a:ext cx="44410" cy="5319117"/>
          </a:xfrm>
          <a:prstGeom prst="roundRect">
            <a:avLst>
              <a:gd name="adj" fmla="val 225151"/>
            </a:avLst>
          </a:prstGeom>
          <a:solidFill>
            <a:srgbClr val="C5D2CF"/>
          </a:solidFill>
          <a:ln/>
        </p:spPr>
      </p:sp>
      <p:sp>
        <p:nvSpPr>
          <p:cNvPr id="8" name="Shape 5"/>
          <p:cNvSpPr/>
          <p:nvPr/>
        </p:nvSpPr>
        <p:spPr>
          <a:xfrm>
            <a:off x="6287631" y="2592526"/>
            <a:ext cx="777597" cy="44410"/>
          </a:xfrm>
          <a:prstGeom prst="roundRect">
            <a:avLst>
              <a:gd name="adj" fmla="val 225151"/>
            </a:avLst>
          </a:prstGeom>
          <a:solidFill>
            <a:srgbClr val="C5D2CF"/>
          </a:solidFill>
          <a:ln/>
        </p:spPr>
      </p:sp>
      <p:sp>
        <p:nvSpPr>
          <p:cNvPr id="9" name="Shape 6"/>
          <p:cNvSpPr/>
          <p:nvPr/>
        </p:nvSpPr>
        <p:spPr>
          <a:xfrm>
            <a:off x="7065228" y="2364819"/>
            <a:ext cx="499943" cy="499943"/>
          </a:xfrm>
          <a:prstGeom prst="roundRect">
            <a:avLst>
              <a:gd name="adj" fmla="val 20000"/>
            </a:avLst>
          </a:prstGeom>
          <a:solidFill>
            <a:srgbClr val="DFECE9"/>
          </a:solidFill>
          <a:ln w="7620">
            <a:solidFill>
              <a:srgbClr val="C5D2CF"/>
            </a:solidFill>
            <a:prstDash val="solid"/>
          </a:ln>
        </p:spPr>
      </p:sp>
      <p:sp>
        <p:nvSpPr>
          <p:cNvPr id="10" name="Text 7"/>
          <p:cNvSpPr/>
          <p:nvPr/>
        </p:nvSpPr>
        <p:spPr>
          <a:xfrm>
            <a:off x="7264539" y="2406491"/>
            <a:ext cx="101322" cy="416481"/>
          </a:xfrm>
          <a:prstGeom prst="rect">
            <a:avLst/>
          </a:prstGeom>
          <a:noFill/>
          <a:ln/>
        </p:spPr>
        <p:txBody>
          <a:bodyPr wrap="none" rtlCol="0" anchor="t"/>
          <a:lstStyle/>
          <a:p>
            <a:pPr algn="ctr" indent="0" marL="0">
              <a:lnSpc>
                <a:spcPts val="3281"/>
              </a:lnSpc>
              <a:buNone/>
            </a:pPr>
            <a:r>
              <a:rPr lang="en-US" sz="2624" dirty="0">
                <a:solidFill>
                  <a:srgbClr val="2C3249"/>
                </a:solidFill>
                <a:latin typeface="Kanit" pitchFamily="34" charset="0"/>
                <a:ea typeface="Kanit" pitchFamily="34" charset="-122"/>
                <a:cs typeface="Kanit" pitchFamily="34" charset="-120"/>
              </a:rPr>
              <a:t>1</a:t>
            </a:r>
            <a:endParaRPr lang="en-US" sz="2624" dirty="0"/>
          </a:p>
        </p:txBody>
      </p:sp>
      <p:sp>
        <p:nvSpPr>
          <p:cNvPr id="11" name="Text 8"/>
          <p:cNvSpPr/>
          <p:nvPr/>
        </p:nvSpPr>
        <p:spPr>
          <a:xfrm>
            <a:off x="3315653" y="2413397"/>
            <a:ext cx="2777490" cy="347186"/>
          </a:xfrm>
          <a:prstGeom prst="rect">
            <a:avLst/>
          </a:prstGeom>
          <a:noFill/>
          <a:ln/>
        </p:spPr>
        <p:txBody>
          <a:bodyPr wrap="none" rtlCol="0" anchor="t"/>
          <a:lstStyle/>
          <a:p>
            <a:pPr algn="r" indent="0" marL="0">
              <a:lnSpc>
                <a:spcPts val="2734"/>
              </a:lnSpc>
              <a:buNone/>
            </a:pPr>
            <a:r>
              <a:rPr lang="en-US" sz="2187" dirty="0">
                <a:solidFill>
                  <a:srgbClr val="2C3249"/>
                </a:solidFill>
                <a:latin typeface="Kanit" pitchFamily="34" charset="0"/>
                <a:ea typeface="Kanit" pitchFamily="34" charset="-122"/>
                <a:cs typeface="Kanit" pitchFamily="34" charset="-120"/>
              </a:rPr>
              <a:t>Data Preprocessing</a:t>
            </a:r>
            <a:endParaRPr lang="en-US" sz="2187" dirty="0"/>
          </a:p>
        </p:txBody>
      </p:sp>
      <p:sp>
        <p:nvSpPr>
          <p:cNvPr id="12" name="Text 9"/>
          <p:cNvSpPr/>
          <p:nvPr/>
        </p:nvSpPr>
        <p:spPr>
          <a:xfrm>
            <a:off x="2037993" y="2893814"/>
            <a:ext cx="4055150" cy="1421606"/>
          </a:xfrm>
          <a:prstGeom prst="rect">
            <a:avLst/>
          </a:prstGeom>
          <a:noFill/>
          <a:ln/>
        </p:spPr>
        <p:txBody>
          <a:bodyPr wrap="square" rtlCol="0" anchor="t"/>
          <a:lstStyle/>
          <a:p>
            <a:pPr algn="r" indent="0" marL="0">
              <a:lnSpc>
                <a:spcPts val="2799"/>
              </a:lnSpc>
              <a:buNone/>
            </a:pPr>
            <a:r>
              <a:rPr lang="en-US" sz="1750" dirty="0">
                <a:solidFill>
                  <a:srgbClr val="2C3249"/>
                </a:solidFill>
                <a:latin typeface="Martel Sans" pitchFamily="34" charset="0"/>
                <a:ea typeface="Martel Sans" pitchFamily="34" charset="-122"/>
                <a:cs typeface="Martel Sans" pitchFamily="34" charset="-120"/>
              </a:rPr>
              <a:t>Training data is preprocessed to standardize, normalize, and augment it to ensure the network trains on high-quality data.</a:t>
            </a:r>
            <a:endParaRPr lang="en-US" sz="1750" dirty="0"/>
          </a:p>
        </p:txBody>
      </p:sp>
      <p:sp>
        <p:nvSpPr>
          <p:cNvPr id="13" name="Shape 10"/>
          <p:cNvSpPr/>
          <p:nvPr/>
        </p:nvSpPr>
        <p:spPr>
          <a:xfrm>
            <a:off x="7565172" y="3703380"/>
            <a:ext cx="777597" cy="44410"/>
          </a:xfrm>
          <a:prstGeom prst="roundRect">
            <a:avLst>
              <a:gd name="adj" fmla="val 225151"/>
            </a:avLst>
          </a:prstGeom>
          <a:solidFill>
            <a:srgbClr val="C5D2CF"/>
          </a:solidFill>
          <a:ln/>
        </p:spPr>
      </p:sp>
      <p:sp>
        <p:nvSpPr>
          <p:cNvPr id="14" name="Shape 11"/>
          <p:cNvSpPr/>
          <p:nvPr/>
        </p:nvSpPr>
        <p:spPr>
          <a:xfrm>
            <a:off x="7065228" y="3475673"/>
            <a:ext cx="499943" cy="499943"/>
          </a:xfrm>
          <a:prstGeom prst="roundRect">
            <a:avLst>
              <a:gd name="adj" fmla="val 20000"/>
            </a:avLst>
          </a:prstGeom>
          <a:solidFill>
            <a:srgbClr val="DFECE9"/>
          </a:solidFill>
          <a:ln w="7620">
            <a:solidFill>
              <a:srgbClr val="C5D2CF"/>
            </a:solidFill>
            <a:prstDash val="solid"/>
          </a:ln>
        </p:spPr>
      </p:sp>
      <p:sp>
        <p:nvSpPr>
          <p:cNvPr id="15" name="Text 12"/>
          <p:cNvSpPr/>
          <p:nvPr/>
        </p:nvSpPr>
        <p:spPr>
          <a:xfrm>
            <a:off x="7230844" y="3517344"/>
            <a:ext cx="168712" cy="416481"/>
          </a:xfrm>
          <a:prstGeom prst="rect">
            <a:avLst/>
          </a:prstGeom>
          <a:noFill/>
          <a:ln/>
        </p:spPr>
        <p:txBody>
          <a:bodyPr wrap="none" rtlCol="0" anchor="t"/>
          <a:lstStyle/>
          <a:p>
            <a:pPr algn="ctr" indent="0" marL="0">
              <a:lnSpc>
                <a:spcPts val="3281"/>
              </a:lnSpc>
              <a:buNone/>
            </a:pPr>
            <a:r>
              <a:rPr lang="en-US" sz="2624" dirty="0">
                <a:solidFill>
                  <a:srgbClr val="2C3249"/>
                </a:solidFill>
                <a:latin typeface="Kanit" pitchFamily="34" charset="0"/>
                <a:ea typeface="Kanit" pitchFamily="34" charset="-122"/>
                <a:cs typeface="Kanit" pitchFamily="34" charset="-120"/>
              </a:rPr>
              <a:t>2</a:t>
            </a:r>
            <a:endParaRPr lang="en-US" sz="2624" dirty="0"/>
          </a:p>
        </p:txBody>
      </p:sp>
      <p:sp>
        <p:nvSpPr>
          <p:cNvPr id="16" name="Text 13"/>
          <p:cNvSpPr/>
          <p:nvPr/>
        </p:nvSpPr>
        <p:spPr>
          <a:xfrm>
            <a:off x="8537258" y="3524250"/>
            <a:ext cx="3034784" cy="347186"/>
          </a:xfrm>
          <a:prstGeom prst="rect">
            <a:avLst/>
          </a:prstGeom>
          <a:noFill/>
          <a:ln/>
        </p:spPr>
        <p:txBody>
          <a:bodyPr wrap="none" rtlCol="0" anchor="t"/>
          <a:lstStyle/>
          <a:p>
            <a:pPr algn="l" indent="0" marL="0">
              <a:lnSpc>
                <a:spcPts val="2734"/>
              </a:lnSpc>
              <a:buNone/>
            </a:pPr>
            <a:r>
              <a:rPr lang="en-US" sz="2187" dirty="0">
                <a:solidFill>
                  <a:srgbClr val="2C3249"/>
                </a:solidFill>
                <a:latin typeface="Kanit" pitchFamily="34" charset="0"/>
                <a:ea typeface="Kanit" pitchFamily="34" charset="-122"/>
                <a:cs typeface="Kanit" pitchFamily="34" charset="-120"/>
              </a:rPr>
              <a:t>Optimization Techniques</a:t>
            </a:r>
            <a:endParaRPr lang="en-US" sz="2187" dirty="0"/>
          </a:p>
        </p:txBody>
      </p:sp>
      <p:sp>
        <p:nvSpPr>
          <p:cNvPr id="17" name="Text 14"/>
          <p:cNvSpPr/>
          <p:nvPr/>
        </p:nvSpPr>
        <p:spPr>
          <a:xfrm>
            <a:off x="8537258" y="4004667"/>
            <a:ext cx="4055150" cy="1777008"/>
          </a:xfrm>
          <a:prstGeom prst="rect">
            <a:avLst/>
          </a:prstGeom>
          <a:noFill/>
          <a:ln/>
        </p:spPr>
        <p:txBody>
          <a:bodyPr wrap="square" rtlCol="0" anchor="t"/>
          <a:lstStyle/>
          <a:p>
            <a:pPr algn="l" indent="0" marL="0">
              <a:lnSpc>
                <a:spcPts val="2799"/>
              </a:lnSpc>
              <a:buNone/>
            </a:pPr>
            <a:r>
              <a:rPr lang="en-US" sz="1750" dirty="0">
                <a:solidFill>
                  <a:srgbClr val="2C3249"/>
                </a:solidFill>
                <a:latin typeface="Martel Sans" pitchFamily="34" charset="0"/>
                <a:ea typeface="Martel Sans" pitchFamily="34" charset="-122"/>
                <a:cs typeface="Martel Sans" pitchFamily="34" charset="-120"/>
              </a:rPr>
              <a:t>Various optimization techniques such as gradient descent, learning rate schedules, and momentum are applied to improve the training process.</a:t>
            </a:r>
            <a:endParaRPr lang="en-US" sz="1750" dirty="0"/>
          </a:p>
        </p:txBody>
      </p:sp>
      <p:sp>
        <p:nvSpPr>
          <p:cNvPr id="18" name="Shape 15"/>
          <p:cNvSpPr/>
          <p:nvPr/>
        </p:nvSpPr>
        <p:spPr>
          <a:xfrm>
            <a:off x="6287631" y="5165348"/>
            <a:ext cx="777597" cy="44410"/>
          </a:xfrm>
          <a:prstGeom prst="roundRect">
            <a:avLst>
              <a:gd name="adj" fmla="val 225151"/>
            </a:avLst>
          </a:prstGeom>
          <a:solidFill>
            <a:srgbClr val="C5D2CF"/>
          </a:solidFill>
          <a:ln/>
        </p:spPr>
      </p:sp>
      <p:sp>
        <p:nvSpPr>
          <p:cNvPr id="19" name="Shape 16"/>
          <p:cNvSpPr/>
          <p:nvPr/>
        </p:nvSpPr>
        <p:spPr>
          <a:xfrm>
            <a:off x="7065228" y="4937641"/>
            <a:ext cx="499943" cy="499943"/>
          </a:xfrm>
          <a:prstGeom prst="roundRect">
            <a:avLst>
              <a:gd name="adj" fmla="val 20000"/>
            </a:avLst>
          </a:prstGeom>
          <a:solidFill>
            <a:srgbClr val="DFECE9"/>
          </a:solidFill>
          <a:ln w="7620">
            <a:solidFill>
              <a:srgbClr val="C5D2CF"/>
            </a:solidFill>
            <a:prstDash val="solid"/>
          </a:ln>
        </p:spPr>
      </p:sp>
      <p:sp>
        <p:nvSpPr>
          <p:cNvPr id="20" name="Text 17"/>
          <p:cNvSpPr/>
          <p:nvPr/>
        </p:nvSpPr>
        <p:spPr>
          <a:xfrm>
            <a:off x="7229535" y="4979313"/>
            <a:ext cx="171331" cy="416481"/>
          </a:xfrm>
          <a:prstGeom prst="rect">
            <a:avLst/>
          </a:prstGeom>
          <a:noFill/>
          <a:ln/>
        </p:spPr>
        <p:txBody>
          <a:bodyPr wrap="none" rtlCol="0" anchor="t"/>
          <a:lstStyle/>
          <a:p>
            <a:pPr algn="ctr" indent="0" marL="0">
              <a:lnSpc>
                <a:spcPts val="3281"/>
              </a:lnSpc>
              <a:buNone/>
            </a:pPr>
            <a:r>
              <a:rPr lang="en-US" sz="2624" dirty="0">
                <a:solidFill>
                  <a:srgbClr val="2C3249"/>
                </a:solidFill>
                <a:latin typeface="Kanit" pitchFamily="34" charset="0"/>
                <a:ea typeface="Kanit" pitchFamily="34" charset="-122"/>
                <a:cs typeface="Kanit" pitchFamily="34" charset="-120"/>
              </a:rPr>
              <a:t>3</a:t>
            </a:r>
            <a:endParaRPr lang="en-US" sz="2624" dirty="0"/>
          </a:p>
        </p:txBody>
      </p:sp>
      <p:sp>
        <p:nvSpPr>
          <p:cNvPr id="21" name="Text 18"/>
          <p:cNvSpPr/>
          <p:nvPr/>
        </p:nvSpPr>
        <p:spPr>
          <a:xfrm>
            <a:off x="3315653" y="4986218"/>
            <a:ext cx="2777490" cy="347186"/>
          </a:xfrm>
          <a:prstGeom prst="rect">
            <a:avLst/>
          </a:prstGeom>
          <a:noFill/>
          <a:ln/>
        </p:spPr>
        <p:txBody>
          <a:bodyPr wrap="none" rtlCol="0" anchor="t"/>
          <a:lstStyle/>
          <a:p>
            <a:pPr algn="r" indent="0" marL="0">
              <a:lnSpc>
                <a:spcPts val="2734"/>
              </a:lnSpc>
              <a:buNone/>
            </a:pPr>
            <a:r>
              <a:rPr lang="en-US" sz="2187" dirty="0">
                <a:solidFill>
                  <a:srgbClr val="2C3249"/>
                </a:solidFill>
                <a:latin typeface="Kanit" pitchFamily="34" charset="0"/>
                <a:ea typeface="Kanit" pitchFamily="34" charset="-122"/>
                <a:cs typeface="Kanit" pitchFamily="34" charset="-120"/>
              </a:rPr>
              <a:t>Model Evaluation</a:t>
            </a:r>
            <a:endParaRPr lang="en-US" sz="2187" dirty="0"/>
          </a:p>
        </p:txBody>
      </p:sp>
      <p:sp>
        <p:nvSpPr>
          <p:cNvPr id="22" name="Text 19"/>
          <p:cNvSpPr/>
          <p:nvPr/>
        </p:nvSpPr>
        <p:spPr>
          <a:xfrm>
            <a:off x="2037993" y="5466636"/>
            <a:ext cx="4055150" cy="1421606"/>
          </a:xfrm>
          <a:prstGeom prst="rect">
            <a:avLst/>
          </a:prstGeom>
          <a:noFill/>
          <a:ln/>
        </p:spPr>
        <p:txBody>
          <a:bodyPr wrap="square" rtlCol="0" anchor="t"/>
          <a:lstStyle/>
          <a:p>
            <a:pPr algn="r" indent="0" marL="0">
              <a:lnSpc>
                <a:spcPts val="2799"/>
              </a:lnSpc>
              <a:buNone/>
            </a:pPr>
            <a:r>
              <a:rPr lang="en-US" sz="1750" dirty="0">
                <a:solidFill>
                  <a:srgbClr val="2C3249"/>
                </a:solidFill>
                <a:latin typeface="Martel Sans" pitchFamily="34" charset="0"/>
                <a:ea typeface="Martel Sans" pitchFamily="34" charset="-122"/>
                <a:cs typeface="Martel Sans" pitchFamily="34" charset="-120"/>
              </a:rPr>
              <a:t>Trained models need to be rigorously evaluated using metrics like accuracy, precision, recall, and F1 score to ensure their effectiveness.</a:t>
            </a:r>
            <a:endParaRPr lang="en-US" sz="1750" dirty="0"/>
          </a:p>
        </p:txBody>
      </p:sp>
      <p:pic>
        <p:nvPicPr>
          <p:cNvPr id="23"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504515"/>
          </a:xfrm>
          <a:prstGeom prst="rect">
            <a:avLst/>
          </a:prstGeom>
          <a:solidFill>
            <a:srgbClr val="FFFFFF"/>
          </a:solidFill>
          <a:ln/>
        </p:spPr>
      </p:sp>
      <p:sp>
        <p:nvSpPr>
          <p:cNvPr id="4" name="Text 2"/>
          <p:cNvSpPr/>
          <p:nvPr/>
        </p:nvSpPr>
        <p:spPr>
          <a:xfrm>
            <a:off x="5370909" y="427673"/>
            <a:ext cx="3888462" cy="486013"/>
          </a:xfrm>
          <a:prstGeom prst="rect">
            <a:avLst/>
          </a:prstGeom>
          <a:noFill/>
          <a:ln/>
        </p:spPr>
        <p:txBody>
          <a:bodyPr wrap="none" rtlCol="0" anchor="t"/>
          <a:lstStyle/>
          <a:p>
            <a:pPr algn="ctr" indent="0" marL="0">
              <a:lnSpc>
                <a:spcPts val="3827"/>
              </a:lnSpc>
              <a:buNone/>
            </a:pPr>
            <a:r>
              <a:rPr lang="en-US" sz="3062" dirty="0">
                <a:solidFill>
                  <a:srgbClr val="272D45"/>
                </a:solidFill>
                <a:latin typeface="Kanit" pitchFamily="34" charset="0"/>
                <a:ea typeface="Kanit" pitchFamily="34" charset="-122"/>
                <a:cs typeface="Kanit" pitchFamily="34" charset="-120"/>
              </a:rPr>
              <a:t>Some CNN algorithms </a:t>
            </a:r>
            <a:endParaRPr lang="en-US" sz="3062" dirty="0"/>
          </a:p>
        </p:txBody>
      </p:sp>
      <p:sp>
        <p:nvSpPr>
          <p:cNvPr id="5" name="Text 3"/>
          <p:cNvSpPr/>
          <p:nvPr/>
        </p:nvSpPr>
        <p:spPr>
          <a:xfrm>
            <a:off x="3621167" y="1224677"/>
            <a:ext cx="7388066" cy="248722"/>
          </a:xfrm>
          <a:prstGeom prst="rect">
            <a:avLst/>
          </a:prstGeom>
          <a:noFill/>
          <a:ln/>
        </p:spPr>
        <p:txBody>
          <a:bodyPr wrap="none" rtlCol="0" anchor="t"/>
          <a:lstStyle/>
          <a:p>
            <a:pPr indent="0" marL="0">
              <a:lnSpc>
                <a:spcPts val="1960"/>
              </a:lnSpc>
              <a:buNone/>
            </a:pPr>
            <a:r>
              <a:rPr lang="en-US" sz="1225" dirty="0">
                <a:solidFill>
                  <a:srgbClr val="2C3249"/>
                </a:solidFill>
                <a:latin typeface="Martel Sans" pitchFamily="34" charset="0"/>
                <a:ea typeface="Martel Sans" pitchFamily="34" charset="-122"/>
                <a:cs typeface="Martel Sans" pitchFamily="34" charset="-120"/>
              </a:rPr>
              <a:t>Classification : VGG16</a:t>
            </a:r>
            <a:endParaRPr lang="en-US" sz="1225" dirty="0"/>
          </a:p>
        </p:txBody>
      </p:sp>
      <p:pic>
        <p:nvPicPr>
          <p:cNvPr id="6" name="Image 0" descr="preencoded.png">    </p:cNvPr>
          <p:cNvPicPr>
            <a:picLocks noChangeAspect="1"/>
          </p:cNvPicPr>
          <p:nvPr/>
        </p:nvPicPr>
        <p:blipFill>
          <a:blip r:embed="rId1"/>
          <a:stretch>
            <a:fillRect/>
          </a:stretch>
        </p:blipFill>
        <p:spPr>
          <a:xfrm>
            <a:off x="5288875" y="1648301"/>
            <a:ext cx="4052649" cy="2581513"/>
          </a:xfrm>
          <a:prstGeom prst="rect">
            <a:avLst/>
          </a:prstGeom>
        </p:spPr>
      </p:pic>
      <p:sp>
        <p:nvSpPr>
          <p:cNvPr id="7" name="Text 4"/>
          <p:cNvSpPr/>
          <p:nvPr/>
        </p:nvSpPr>
        <p:spPr>
          <a:xfrm>
            <a:off x="3621167" y="4404717"/>
            <a:ext cx="7388066" cy="248722"/>
          </a:xfrm>
          <a:prstGeom prst="rect">
            <a:avLst/>
          </a:prstGeom>
          <a:noFill/>
          <a:ln/>
        </p:spPr>
        <p:txBody>
          <a:bodyPr wrap="none" rtlCol="0" anchor="t"/>
          <a:lstStyle/>
          <a:p>
            <a:pPr indent="0" marL="0">
              <a:lnSpc>
                <a:spcPts val="1960"/>
              </a:lnSpc>
              <a:buNone/>
            </a:pPr>
            <a:endParaRPr lang="en-US" sz="1225" dirty="0"/>
          </a:p>
        </p:txBody>
      </p:sp>
      <p:pic>
        <p:nvPicPr>
          <p:cNvPr id="8" name="Image 1" descr="preencoded.png">    </p:cNvPr>
          <p:cNvPicPr>
            <a:picLocks noChangeAspect="1"/>
          </p:cNvPicPr>
          <p:nvPr/>
        </p:nvPicPr>
        <p:blipFill>
          <a:blip r:embed="rId2"/>
          <a:stretch>
            <a:fillRect/>
          </a:stretch>
        </p:blipFill>
        <p:spPr>
          <a:xfrm>
            <a:off x="3621167" y="4828342"/>
            <a:ext cx="7388066" cy="3248501"/>
          </a:xfrm>
          <a:prstGeom prst="rect">
            <a:avLst/>
          </a:prstGeom>
        </p:spPr>
      </p:pic>
      <p:pic>
        <p:nvPicPr>
          <p:cNvPr id="9"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9">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13085683"/>
          </a:xfrm>
          <a:prstGeom prst="rect">
            <a:avLst/>
          </a:prstGeom>
          <a:solidFill>
            <a:srgbClr val="FFFFFF"/>
          </a:solidFill>
          <a:ln/>
        </p:spPr>
      </p:sp>
      <p:sp>
        <p:nvSpPr>
          <p:cNvPr id="4" name="Text 2"/>
          <p:cNvSpPr/>
          <p:nvPr/>
        </p:nvSpPr>
        <p:spPr>
          <a:xfrm>
            <a:off x="3621167" y="427673"/>
            <a:ext cx="3888462" cy="486013"/>
          </a:xfrm>
          <a:prstGeom prst="rect">
            <a:avLst/>
          </a:prstGeom>
          <a:noFill/>
          <a:ln/>
        </p:spPr>
        <p:txBody>
          <a:bodyPr wrap="none" rtlCol="0" anchor="t"/>
          <a:lstStyle/>
          <a:p>
            <a:pPr indent="0" marL="0">
              <a:lnSpc>
                <a:spcPts val="3827"/>
              </a:lnSpc>
              <a:buNone/>
            </a:pPr>
            <a:r>
              <a:rPr lang="en-US" sz="3062" dirty="0">
                <a:solidFill>
                  <a:srgbClr val="272D45"/>
                </a:solidFill>
                <a:latin typeface="Kanit" pitchFamily="34" charset="0"/>
                <a:ea typeface="Kanit" pitchFamily="34" charset="-122"/>
                <a:cs typeface="Kanit" pitchFamily="34" charset="-120"/>
              </a:rPr>
              <a:t>Object Detection :</a:t>
            </a:r>
            <a:endParaRPr lang="en-US" sz="3062" dirty="0"/>
          </a:p>
        </p:txBody>
      </p:sp>
      <p:sp>
        <p:nvSpPr>
          <p:cNvPr id="5" name="Text 3"/>
          <p:cNvSpPr/>
          <p:nvPr/>
        </p:nvSpPr>
        <p:spPr>
          <a:xfrm>
            <a:off x="3621167" y="1224677"/>
            <a:ext cx="7388066" cy="248722"/>
          </a:xfrm>
          <a:prstGeom prst="rect">
            <a:avLst/>
          </a:prstGeom>
          <a:noFill/>
          <a:ln/>
        </p:spPr>
        <p:txBody>
          <a:bodyPr wrap="none" rtlCol="0" anchor="t"/>
          <a:lstStyle/>
          <a:p>
            <a:pPr indent="0" marL="0">
              <a:lnSpc>
                <a:spcPts val="1960"/>
              </a:lnSpc>
              <a:buNone/>
            </a:pPr>
            <a:r>
              <a:rPr lang="en-US" sz="1225" dirty="0">
                <a:solidFill>
                  <a:srgbClr val="2C3249"/>
                </a:solidFill>
                <a:latin typeface="Martel Sans" pitchFamily="34" charset="0"/>
                <a:ea typeface="Martel Sans" pitchFamily="34" charset="-122"/>
                <a:cs typeface="Martel Sans" pitchFamily="34" charset="-120"/>
              </a:rPr>
              <a:t>Yolov3 :</a:t>
            </a:r>
            <a:endParaRPr lang="en-US" sz="1225" dirty="0"/>
          </a:p>
        </p:txBody>
      </p:sp>
      <p:pic>
        <p:nvPicPr>
          <p:cNvPr id="6" name="Image 0" descr="preencoded.png">    </p:cNvPr>
          <p:cNvPicPr>
            <a:picLocks noChangeAspect="1"/>
          </p:cNvPicPr>
          <p:nvPr/>
        </p:nvPicPr>
        <p:blipFill>
          <a:blip r:embed="rId1"/>
          <a:stretch>
            <a:fillRect/>
          </a:stretch>
        </p:blipFill>
        <p:spPr>
          <a:xfrm>
            <a:off x="4945261" y="1648301"/>
            <a:ext cx="4739759" cy="3412093"/>
          </a:xfrm>
          <a:prstGeom prst="rect">
            <a:avLst/>
          </a:prstGeom>
        </p:spPr>
      </p:pic>
      <p:pic>
        <p:nvPicPr>
          <p:cNvPr id="7" name="Image 1" descr="preencoded.png">    </p:cNvPr>
          <p:cNvPicPr>
            <a:picLocks noChangeAspect="1"/>
          </p:cNvPicPr>
          <p:nvPr/>
        </p:nvPicPr>
        <p:blipFill>
          <a:blip r:embed="rId2"/>
          <a:stretch>
            <a:fillRect/>
          </a:stretch>
        </p:blipFill>
        <p:spPr>
          <a:xfrm>
            <a:off x="4245769" y="5235297"/>
            <a:ext cx="6138743" cy="3412093"/>
          </a:xfrm>
          <a:prstGeom prst="rect">
            <a:avLst/>
          </a:prstGeom>
        </p:spPr>
      </p:pic>
      <p:pic>
        <p:nvPicPr>
          <p:cNvPr id="8" name="Image 2" descr="preencoded.png">    </p:cNvPr>
          <p:cNvPicPr>
            <a:picLocks noChangeAspect="1"/>
          </p:cNvPicPr>
          <p:nvPr/>
        </p:nvPicPr>
        <p:blipFill>
          <a:blip r:embed="rId3"/>
          <a:stretch>
            <a:fillRect/>
          </a:stretch>
        </p:blipFill>
        <p:spPr>
          <a:xfrm>
            <a:off x="5134808" y="8822293"/>
            <a:ext cx="4360664" cy="3412093"/>
          </a:xfrm>
          <a:prstGeom prst="rect">
            <a:avLst/>
          </a:prstGeom>
        </p:spPr>
      </p:pic>
      <p:sp>
        <p:nvSpPr>
          <p:cNvPr id="9" name="Text 4"/>
          <p:cNvSpPr/>
          <p:nvPr/>
        </p:nvSpPr>
        <p:spPr>
          <a:xfrm>
            <a:off x="3621167" y="12409289"/>
            <a:ext cx="7388066" cy="248722"/>
          </a:xfrm>
          <a:prstGeom prst="rect">
            <a:avLst/>
          </a:prstGeom>
          <a:noFill/>
          <a:ln/>
        </p:spPr>
        <p:txBody>
          <a:bodyPr wrap="none" rtlCol="0" anchor="t"/>
          <a:lstStyle/>
          <a:p>
            <a:pPr indent="0" marL="0">
              <a:lnSpc>
                <a:spcPts val="1960"/>
              </a:lnSpc>
              <a:buNone/>
            </a:pPr>
            <a:endParaRPr lang="en-US" sz="1225" dirty="0"/>
          </a:p>
        </p:txBody>
      </p:sp>
      <p:pic>
        <p:nvPicPr>
          <p:cNvPr id="10" name="Image 3" descr="preencoded.png">
            <a:hlinkClick r:id="rId5" tooltip=""/>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sp>
        <p:nvSpPr>
          <p:cNvPr id="4" name="Text 2"/>
          <p:cNvSpPr/>
          <p:nvPr/>
        </p:nvSpPr>
        <p:spPr>
          <a:xfrm>
            <a:off x="2037993" y="1636514"/>
            <a:ext cx="9722168" cy="694373"/>
          </a:xfrm>
          <a:prstGeom prst="rect">
            <a:avLst/>
          </a:prstGeom>
          <a:noFill/>
          <a:ln/>
        </p:spPr>
        <p:txBody>
          <a:bodyPr wrap="none" rtlCol="0" anchor="t"/>
          <a:lstStyle/>
          <a:p>
            <a:pPr indent="0" marL="0">
              <a:lnSpc>
                <a:spcPts val="5468"/>
              </a:lnSpc>
              <a:buNone/>
            </a:pPr>
            <a:r>
              <a:rPr lang="en-US" sz="4374" dirty="0">
                <a:solidFill>
                  <a:srgbClr val="272D45"/>
                </a:solidFill>
                <a:latin typeface="Kanit" pitchFamily="34" charset="0"/>
                <a:ea typeface="Kanit" pitchFamily="34" charset="-122"/>
                <a:cs typeface="Kanit" pitchFamily="34" charset="-120"/>
              </a:rPr>
              <a:t>Convolutional Layers and Their Purpose</a:t>
            </a:r>
            <a:endParaRPr lang="en-US" sz="4374" dirty="0"/>
          </a:p>
        </p:txBody>
      </p:sp>
      <p:sp>
        <p:nvSpPr>
          <p:cNvPr id="5" name="Shape 3"/>
          <p:cNvSpPr/>
          <p:nvPr/>
        </p:nvSpPr>
        <p:spPr>
          <a:xfrm>
            <a:off x="2037993" y="2837736"/>
            <a:ext cx="499943" cy="499943"/>
          </a:xfrm>
          <a:prstGeom prst="roundRect">
            <a:avLst>
              <a:gd name="adj" fmla="val 20000"/>
            </a:avLst>
          </a:prstGeom>
          <a:solidFill>
            <a:srgbClr val="DFECE9"/>
          </a:solidFill>
          <a:ln w="7620">
            <a:solidFill>
              <a:srgbClr val="C5D2CF"/>
            </a:solidFill>
            <a:prstDash val="solid"/>
          </a:ln>
        </p:spPr>
      </p:sp>
      <p:sp>
        <p:nvSpPr>
          <p:cNvPr id="6" name="Text 4"/>
          <p:cNvSpPr/>
          <p:nvPr/>
        </p:nvSpPr>
        <p:spPr>
          <a:xfrm>
            <a:off x="2237303" y="2879408"/>
            <a:ext cx="101322" cy="416481"/>
          </a:xfrm>
          <a:prstGeom prst="rect">
            <a:avLst/>
          </a:prstGeom>
          <a:noFill/>
          <a:ln/>
        </p:spPr>
        <p:txBody>
          <a:bodyPr wrap="none" rtlCol="0" anchor="t"/>
          <a:lstStyle/>
          <a:p>
            <a:pPr algn="ctr" indent="0" marL="0">
              <a:lnSpc>
                <a:spcPts val="3281"/>
              </a:lnSpc>
              <a:buNone/>
            </a:pPr>
            <a:r>
              <a:rPr lang="en-US" sz="2624" dirty="0">
                <a:solidFill>
                  <a:srgbClr val="2C3249"/>
                </a:solidFill>
                <a:latin typeface="Kanit" pitchFamily="34" charset="0"/>
                <a:ea typeface="Kanit" pitchFamily="34" charset="-122"/>
                <a:cs typeface="Kanit" pitchFamily="34" charset="-120"/>
              </a:rPr>
              <a:t>1</a:t>
            </a:r>
            <a:endParaRPr lang="en-US" sz="2624" dirty="0"/>
          </a:p>
        </p:txBody>
      </p:sp>
      <p:sp>
        <p:nvSpPr>
          <p:cNvPr id="7" name="Text 5"/>
          <p:cNvSpPr/>
          <p:nvPr/>
        </p:nvSpPr>
        <p:spPr>
          <a:xfrm>
            <a:off x="2760107" y="2914055"/>
            <a:ext cx="2647950" cy="347186"/>
          </a:xfrm>
          <a:prstGeom prst="rect">
            <a:avLst/>
          </a:prstGeom>
          <a:noFill/>
          <a:ln/>
        </p:spPr>
        <p:txBody>
          <a:bodyPr wrap="none" rtlCol="0" anchor="t"/>
          <a:lstStyle/>
          <a:p>
            <a:pPr indent="0" marL="0">
              <a:lnSpc>
                <a:spcPts val="2734"/>
              </a:lnSpc>
              <a:buNone/>
            </a:pPr>
            <a:r>
              <a:rPr lang="en-US" sz="2187" dirty="0">
                <a:solidFill>
                  <a:srgbClr val="2C3249"/>
                </a:solidFill>
                <a:latin typeface="Kanit" pitchFamily="34" charset="0"/>
                <a:ea typeface="Kanit" pitchFamily="34" charset="-122"/>
                <a:cs typeface="Kanit" pitchFamily="34" charset="-120"/>
              </a:rPr>
              <a:t>Feature Extraction</a:t>
            </a:r>
            <a:endParaRPr lang="en-US" sz="2187" dirty="0"/>
          </a:p>
        </p:txBody>
      </p:sp>
      <p:sp>
        <p:nvSpPr>
          <p:cNvPr id="8" name="Text 6"/>
          <p:cNvSpPr/>
          <p:nvPr/>
        </p:nvSpPr>
        <p:spPr>
          <a:xfrm>
            <a:off x="2760107" y="3394472"/>
            <a:ext cx="2647950" cy="2843213"/>
          </a:xfrm>
          <a:prstGeom prst="rect">
            <a:avLst/>
          </a:prstGeom>
          <a:noFill/>
          <a:ln/>
        </p:spPr>
        <p:txBody>
          <a:bodyPr wrap="square" rtlCol="0" anchor="t"/>
          <a:lstStyle/>
          <a:p>
            <a:pPr indent="0" marL="0">
              <a:lnSpc>
                <a:spcPts val="2799"/>
              </a:lnSpc>
              <a:buNone/>
            </a:pPr>
            <a:r>
              <a:rPr lang="en-US" sz="1750" dirty="0">
                <a:solidFill>
                  <a:srgbClr val="2C3249"/>
                </a:solidFill>
                <a:latin typeface="Martel Sans" pitchFamily="34" charset="0"/>
                <a:ea typeface="Martel Sans" pitchFamily="34" charset="-122"/>
                <a:cs typeface="Martel Sans" pitchFamily="34" charset="-120"/>
              </a:rPr>
              <a:t>Convolutional layers are responsible for extracting features from input images through the use of learnable filters that slide across the input and detect patterns and structures.</a:t>
            </a:r>
            <a:endParaRPr lang="en-US" sz="1750" dirty="0"/>
          </a:p>
        </p:txBody>
      </p:sp>
      <p:sp>
        <p:nvSpPr>
          <p:cNvPr id="9" name="Shape 7"/>
          <p:cNvSpPr/>
          <p:nvPr/>
        </p:nvSpPr>
        <p:spPr>
          <a:xfrm>
            <a:off x="5630228" y="2837736"/>
            <a:ext cx="499943" cy="499943"/>
          </a:xfrm>
          <a:prstGeom prst="roundRect">
            <a:avLst>
              <a:gd name="adj" fmla="val 20000"/>
            </a:avLst>
          </a:prstGeom>
          <a:solidFill>
            <a:srgbClr val="DFECE9"/>
          </a:solidFill>
          <a:ln w="7620">
            <a:solidFill>
              <a:srgbClr val="C5D2CF"/>
            </a:solidFill>
            <a:prstDash val="solid"/>
          </a:ln>
        </p:spPr>
      </p:sp>
      <p:sp>
        <p:nvSpPr>
          <p:cNvPr id="10" name="Text 8"/>
          <p:cNvSpPr/>
          <p:nvPr/>
        </p:nvSpPr>
        <p:spPr>
          <a:xfrm>
            <a:off x="5795843" y="2879408"/>
            <a:ext cx="168712" cy="416481"/>
          </a:xfrm>
          <a:prstGeom prst="rect">
            <a:avLst/>
          </a:prstGeom>
          <a:noFill/>
          <a:ln/>
        </p:spPr>
        <p:txBody>
          <a:bodyPr wrap="none" rtlCol="0" anchor="t"/>
          <a:lstStyle/>
          <a:p>
            <a:pPr algn="ctr" indent="0" marL="0">
              <a:lnSpc>
                <a:spcPts val="3281"/>
              </a:lnSpc>
              <a:buNone/>
            </a:pPr>
            <a:r>
              <a:rPr lang="en-US" sz="2624" dirty="0">
                <a:solidFill>
                  <a:srgbClr val="2C3249"/>
                </a:solidFill>
                <a:latin typeface="Kanit" pitchFamily="34" charset="0"/>
                <a:ea typeface="Kanit" pitchFamily="34" charset="-122"/>
                <a:cs typeface="Kanit" pitchFamily="34" charset="-120"/>
              </a:rPr>
              <a:t>2</a:t>
            </a:r>
            <a:endParaRPr lang="en-US" sz="2624" dirty="0"/>
          </a:p>
        </p:txBody>
      </p:sp>
      <p:sp>
        <p:nvSpPr>
          <p:cNvPr id="11" name="Text 9"/>
          <p:cNvSpPr/>
          <p:nvPr/>
        </p:nvSpPr>
        <p:spPr>
          <a:xfrm>
            <a:off x="6352342" y="2914055"/>
            <a:ext cx="2647950" cy="347186"/>
          </a:xfrm>
          <a:prstGeom prst="rect">
            <a:avLst/>
          </a:prstGeom>
          <a:noFill/>
          <a:ln/>
        </p:spPr>
        <p:txBody>
          <a:bodyPr wrap="none" rtlCol="0" anchor="t"/>
          <a:lstStyle/>
          <a:p>
            <a:pPr indent="0" marL="0">
              <a:lnSpc>
                <a:spcPts val="2734"/>
              </a:lnSpc>
              <a:buNone/>
            </a:pPr>
            <a:r>
              <a:rPr lang="en-US" sz="2187" dirty="0">
                <a:solidFill>
                  <a:srgbClr val="2C3249"/>
                </a:solidFill>
                <a:latin typeface="Kanit" pitchFamily="34" charset="0"/>
                <a:ea typeface="Kanit" pitchFamily="34" charset="-122"/>
                <a:cs typeface="Kanit" pitchFamily="34" charset="-120"/>
              </a:rPr>
              <a:t>Parameter Sharing</a:t>
            </a:r>
            <a:endParaRPr lang="en-US" sz="2187" dirty="0"/>
          </a:p>
        </p:txBody>
      </p:sp>
      <p:sp>
        <p:nvSpPr>
          <p:cNvPr id="12" name="Text 10"/>
          <p:cNvSpPr/>
          <p:nvPr/>
        </p:nvSpPr>
        <p:spPr>
          <a:xfrm>
            <a:off x="6352342" y="3394472"/>
            <a:ext cx="2647950" cy="2843213"/>
          </a:xfrm>
          <a:prstGeom prst="rect">
            <a:avLst/>
          </a:prstGeom>
          <a:noFill/>
          <a:ln/>
        </p:spPr>
        <p:txBody>
          <a:bodyPr wrap="square" rtlCol="0" anchor="t"/>
          <a:lstStyle/>
          <a:p>
            <a:pPr indent="0" marL="0">
              <a:lnSpc>
                <a:spcPts val="2799"/>
              </a:lnSpc>
              <a:buNone/>
            </a:pPr>
            <a:r>
              <a:rPr lang="en-US" sz="1750" dirty="0">
                <a:solidFill>
                  <a:srgbClr val="2C3249"/>
                </a:solidFill>
                <a:latin typeface="Martel Sans" pitchFamily="34" charset="0"/>
                <a:ea typeface="Martel Sans" pitchFamily="34" charset="-122"/>
                <a:cs typeface="Martel Sans" pitchFamily="34" charset="-120"/>
              </a:rPr>
              <a:t>By using shared weights, convolutional layers reduce the number of parameters, making it possible to apply the same feature detector across the entire input, improving efficiency.</a:t>
            </a:r>
            <a:endParaRPr lang="en-US" sz="1750" dirty="0"/>
          </a:p>
        </p:txBody>
      </p:sp>
      <p:sp>
        <p:nvSpPr>
          <p:cNvPr id="13" name="Shape 11"/>
          <p:cNvSpPr/>
          <p:nvPr/>
        </p:nvSpPr>
        <p:spPr>
          <a:xfrm>
            <a:off x="9222462" y="2837736"/>
            <a:ext cx="499943" cy="499943"/>
          </a:xfrm>
          <a:prstGeom prst="roundRect">
            <a:avLst>
              <a:gd name="adj" fmla="val 20000"/>
            </a:avLst>
          </a:prstGeom>
          <a:solidFill>
            <a:srgbClr val="DFECE9"/>
          </a:solidFill>
          <a:ln w="7620">
            <a:solidFill>
              <a:srgbClr val="C5D2CF"/>
            </a:solidFill>
            <a:prstDash val="solid"/>
          </a:ln>
        </p:spPr>
      </p:sp>
      <p:sp>
        <p:nvSpPr>
          <p:cNvPr id="14" name="Text 12"/>
          <p:cNvSpPr/>
          <p:nvPr/>
        </p:nvSpPr>
        <p:spPr>
          <a:xfrm>
            <a:off x="9386768" y="2879408"/>
            <a:ext cx="171331" cy="416481"/>
          </a:xfrm>
          <a:prstGeom prst="rect">
            <a:avLst/>
          </a:prstGeom>
          <a:noFill/>
          <a:ln/>
        </p:spPr>
        <p:txBody>
          <a:bodyPr wrap="none" rtlCol="0" anchor="t"/>
          <a:lstStyle/>
          <a:p>
            <a:pPr algn="ctr" indent="0" marL="0">
              <a:lnSpc>
                <a:spcPts val="3281"/>
              </a:lnSpc>
              <a:buNone/>
            </a:pPr>
            <a:r>
              <a:rPr lang="en-US" sz="2624" dirty="0">
                <a:solidFill>
                  <a:srgbClr val="2C3249"/>
                </a:solidFill>
                <a:latin typeface="Kanit" pitchFamily="34" charset="0"/>
                <a:ea typeface="Kanit" pitchFamily="34" charset="-122"/>
                <a:cs typeface="Kanit" pitchFamily="34" charset="-120"/>
              </a:rPr>
              <a:t>3</a:t>
            </a:r>
            <a:endParaRPr lang="en-US" sz="2624" dirty="0"/>
          </a:p>
        </p:txBody>
      </p:sp>
      <p:sp>
        <p:nvSpPr>
          <p:cNvPr id="15" name="Text 13"/>
          <p:cNvSpPr/>
          <p:nvPr/>
        </p:nvSpPr>
        <p:spPr>
          <a:xfrm>
            <a:off x="9944576" y="2914055"/>
            <a:ext cx="2647950" cy="347186"/>
          </a:xfrm>
          <a:prstGeom prst="rect">
            <a:avLst/>
          </a:prstGeom>
          <a:noFill/>
          <a:ln/>
        </p:spPr>
        <p:txBody>
          <a:bodyPr wrap="none" rtlCol="0" anchor="t"/>
          <a:lstStyle/>
          <a:p>
            <a:pPr indent="0" marL="0">
              <a:lnSpc>
                <a:spcPts val="2734"/>
              </a:lnSpc>
              <a:buNone/>
            </a:pPr>
            <a:r>
              <a:rPr lang="en-US" sz="2187" dirty="0">
                <a:solidFill>
                  <a:srgbClr val="2C3249"/>
                </a:solidFill>
                <a:latin typeface="Kanit" pitchFamily="34" charset="0"/>
                <a:ea typeface="Kanit" pitchFamily="34" charset="-122"/>
                <a:cs typeface="Kanit" pitchFamily="34" charset="-120"/>
              </a:rPr>
              <a:t>Spacial Hierarchies</a:t>
            </a:r>
            <a:endParaRPr lang="en-US" sz="2187" dirty="0"/>
          </a:p>
        </p:txBody>
      </p:sp>
      <p:sp>
        <p:nvSpPr>
          <p:cNvPr id="16" name="Text 14"/>
          <p:cNvSpPr/>
          <p:nvPr/>
        </p:nvSpPr>
        <p:spPr>
          <a:xfrm>
            <a:off x="9944576" y="3394472"/>
            <a:ext cx="2647950" cy="3198614"/>
          </a:xfrm>
          <a:prstGeom prst="rect">
            <a:avLst/>
          </a:prstGeom>
          <a:noFill/>
          <a:ln/>
        </p:spPr>
        <p:txBody>
          <a:bodyPr wrap="square" rtlCol="0" anchor="t"/>
          <a:lstStyle/>
          <a:p>
            <a:pPr indent="0" marL="0">
              <a:lnSpc>
                <a:spcPts val="2799"/>
              </a:lnSpc>
              <a:buNone/>
            </a:pPr>
            <a:r>
              <a:rPr lang="en-US" sz="1750" dirty="0">
                <a:solidFill>
                  <a:srgbClr val="2C3249"/>
                </a:solidFill>
                <a:latin typeface="Martel Sans" pitchFamily="34" charset="0"/>
                <a:ea typeface="Martel Sans" pitchFamily="34" charset="-122"/>
                <a:cs typeface="Martel Sans" pitchFamily="34" charset="-120"/>
              </a:rPr>
              <a:t>These layers help in creating a hierarchical representation of the input data, capturing high-level features by combining low-level features, enabling deeper insights into the data.</a:t>
            </a:r>
            <a:endParaRPr lang="en-US" sz="1750" dirty="0"/>
          </a:p>
        </p:txBody>
      </p:sp>
      <p:pic>
        <p:nvPicPr>
          <p:cNvPr id="17" name="Image 0" descr="preencoded.png">
            <a:hlinkClick r:id="rId2" tooltip=""/>
          </p:cNvPr>
          <p:cNvPicPr>
            <a:picLocks noChangeAspect="1"/>
          </p:cNvPicPr>
          <p:nvPr/>
        </p:nvPicPr>
        <p:blipFill>
          <a:blip r:embed="rId1"/>
          <a:stretch>
            <a:fillRect/>
          </a:stretch>
        </p:blipFill>
        <p:spPr>
          <a:xfrm>
            <a:off x="12242153" y="7589520"/>
            <a:ext cx="2296807" cy="548640"/>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Slide 30">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429982"/>
          </a:xfrm>
          <a:prstGeom prst="rect">
            <a:avLst/>
          </a:prstGeom>
          <a:solidFill>
            <a:srgbClr val="FFFFFF"/>
          </a:solidFill>
          <a:ln/>
        </p:spPr>
      </p:sp>
      <p:sp>
        <p:nvSpPr>
          <p:cNvPr id="4" name="Text 2"/>
          <p:cNvSpPr/>
          <p:nvPr/>
        </p:nvSpPr>
        <p:spPr>
          <a:xfrm>
            <a:off x="3621167" y="427673"/>
            <a:ext cx="3888462" cy="486013"/>
          </a:xfrm>
          <a:prstGeom prst="rect">
            <a:avLst/>
          </a:prstGeom>
          <a:noFill/>
          <a:ln/>
        </p:spPr>
        <p:txBody>
          <a:bodyPr wrap="none" rtlCol="0" anchor="t"/>
          <a:lstStyle/>
          <a:p>
            <a:pPr indent="0" marL="0">
              <a:lnSpc>
                <a:spcPts val="3827"/>
              </a:lnSpc>
              <a:buNone/>
            </a:pPr>
            <a:r>
              <a:rPr lang="en-US" sz="3062" dirty="0">
                <a:solidFill>
                  <a:srgbClr val="272D45"/>
                </a:solidFill>
                <a:latin typeface="Kanit" pitchFamily="34" charset="0"/>
                <a:ea typeface="Kanit" pitchFamily="34" charset="-122"/>
                <a:cs typeface="Kanit" pitchFamily="34" charset="-120"/>
              </a:rPr>
              <a:t>Segmentation</a:t>
            </a:r>
            <a:endParaRPr lang="en-US" sz="3062" dirty="0"/>
          </a:p>
        </p:txBody>
      </p:sp>
      <p:sp>
        <p:nvSpPr>
          <p:cNvPr id="5" name="Text 3"/>
          <p:cNvSpPr/>
          <p:nvPr/>
        </p:nvSpPr>
        <p:spPr>
          <a:xfrm>
            <a:off x="3621167" y="1224677"/>
            <a:ext cx="7388066" cy="248722"/>
          </a:xfrm>
          <a:prstGeom prst="rect">
            <a:avLst/>
          </a:prstGeom>
          <a:noFill/>
          <a:ln/>
        </p:spPr>
        <p:txBody>
          <a:bodyPr wrap="none" rtlCol="0" anchor="t"/>
          <a:lstStyle/>
          <a:p>
            <a:pPr indent="0" marL="0">
              <a:lnSpc>
                <a:spcPts val="1960"/>
              </a:lnSpc>
              <a:buNone/>
            </a:pPr>
            <a:r>
              <a:rPr lang="en-US" sz="1225" dirty="0">
                <a:solidFill>
                  <a:srgbClr val="2C3249"/>
                </a:solidFill>
                <a:latin typeface="Martel Sans" pitchFamily="34" charset="0"/>
                <a:ea typeface="Martel Sans" pitchFamily="34" charset="-122"/>
                <a:cs typeface="Martel Sans" pitchFamily="34" charset="-120"/>
              </a:rPr>
              <a:t>Unet</a:t>
            </a:r>
            <a:endParaRPr lang="en-US" sz="1225" dirty="0"/>
          </a:p>
        </p:txBody>
      </p:sp>
      <p:pic>
        <p:nvPicPr>
          <p:cNvPr id="6" name="Image 0" descr="preencoded.png">    </p:cNvPr>
          <p:cNvPicPr>
            <a:picLocks noChangeAspect="1"/>
          </p:cNvPicPr>
          <p:nvPr/>
        </p:nvPicPr>
        <p:blipFill>
          <a:blip r:embed="rId1"/>
          <a:stretch>
            <a:fillRect/>
          </a:stretch>
        </p:blipFill>
        <p:spPr>
          <a:xfrm>
            <a:off x="3621167" y="1648301"/>
            <a:ext cx="7388066" cy="2767013"/>
          </a:xfrm>
          <a:prstGeom prst="rect">
            <a:avLst/>
          </a:prstGeom>
        </p:spPr>
      </p:pic>
      <p:pic>
        <p:nvPicPr>
          <p:cNvPr id="7" name="Image 1" descr="preencoded.png">    </p:cNvPr>
          <p:cNvPicPr>
            <a:picLocks noChangeAspect="1"/>
          </p:cNvPicPr>
          <p:nvPr/>
        </p:nvPicPr>
        <p:blipFill>
          <a:blip r:embed="rId2"/>
          <a:stretch>
            <a:fillRect/>
          </a:stretch>
        </p:blipFill>
        <p:spPr>
          <a:xfrm>
            <a:off x="3903107" y="4590217"/>
            <a:ext cx="6824186" cy="3412093"/>
          </a:xfrm>
          <a:prstGeom prst="rect">
            <a:avLst/>
          </a:prstGeom>
        </p:spPr>
      </p:pic>
      <p:pic>
        <p:nvPicPr>
          <p:cNvPr id="8"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sp>
        <p:nvSpPr>
          <p:cNvPr id="4" name="Text 2"/>
          <p:cNvSpPr/>
          <p:nvPr/>
        </p:nvSpPr>
        <p:spPr>
          <a:xfrm>
            <a:off x="4537710" y="1108234"/>
            <a:ext cx="5554980" cy="694373"/>
          </a:xfrm>
          <a:prstGeom prst="rect">
            <a:avLst/>
          </a:prstGeom>
          <a:noFill/>
          <a:ln/>
        </p:spPr>
        <p:txBody>
          <a:bodyPr wrap="none" rtlCol="0" anchor="t"/>
          <a:lstStyle/>
          <a:p>
            <a:pPr algn="ctr" indent="0" marL="0">
              <a:lnSpc>
                <a:spcPts val="5468"/>
              </a:lnSpc>
              <a:buNone/>
            </a:pPr>
            <a:r>
              <a:rPr lang="en-US" sz="4374" dirty="0">
                <a:solidFill>
                  <a:srgbClr val="272D45"/>
                </a:solidFill>
                <a:latin typeface="Kanit" pitchFamily="34" charset="0"/>
                <a:ea typeface="Kanit" pitchFamily="34" charset="-122"/>
                <a:cs typeface="Kanit" pitchFamily="34" charset="-120"/>
              </a:rPr>
              <a:t>Convolution layer</a:t>
            </a:r>
            <a:endParaRPr lang="en-US" sz="4374" dirty="0"/>
          </a:p>
        </p:txBody>
      </p:sp>
      <p:pic>
        <p:nvPicPr>
          <p:cNvPr id="5" name="Image 0" descr="preencoded.png">    </p:cNvPr>
          <p:cNvPicPr>
            <a:picLocks noChangeAspect="1"/>
          </p:cNvPicPr>
          <p:nvPr/>
        </p:nvPicPr>
        <p:blipFill>
          <a:blip r:embed="rId1"/>
          <a:stretch>
            <a:fillRect/>
          </a:stretch>
        </p:blipFill>
        <p:spPr>
          <a:xfrm>
            <a:off x="3976687" y="2246948"/>
            <a:ext cx="6677025" cy="4874419"/>
          </a:xfrm>
          <a:prstGeom prst="rect">
            <a:avLst/>
          </a:prstGeom>
        </p:spPr>
      </p:pic>
      <p:pic>
        <p:nvPicPr>
          <p:cNvPr id="6"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32100"/>
          </a:xfrm>
          <a:prstGeom prst="rect">
            <a:avLst/>
          </a:prstGeom>
          <a:solidFill>
            <a:srgbClr val="FFFFFF"/>
          </a:solidFill>
          <a:ln/>
        </p:spPr>
      </p:sp>
      <p:sp>
        <p:nvSpPr>
          <p:cNvPr id="4" name="Text 2"/>
          <p:cNvSpPr/>
          <p:nvPr/>
        </p:nvSpPr>
        <p:spPr>
          <a:xfrm>
            <a:off x="2057400" y="608767"/>
            <a:ext cx="6074212" cy="691753"/>
          </a:xfrm>
          <a:prstGeom prst="rect">
            <a:avLst/>
          </a:prstGeom>
          <a:noFill/>
          <a:ln/>
        </p:spPr>
        <p:txBody>
          <a:bodyPr wrap="none" rtlCol="0" anchor="t"/>
          <a:lstStyle/>
          <a:p>
            <a:pPr indent="0" marL="0">
              <a:lnSpc>
                <a:spcPts val="5447"/>
              </a:lnSpc>
              <a:buNone/>
            </a:pPr>
            <a:r>
              <a:rPr lang="en-US" sz="4358" dirty="0">
                <a:solidFill>
                  <a:srgbClr val="272D45"/>
                </a:solidFill>
                <a:latin typeface="Kanit" pitchFamily="34" charset="0"/>
                <a:ea typeface="Kanit" pitchFamily="34" charset="-122"/>
                <a:cs typeface="Kanit" pitchFamily="34" charset="-120"/>
              </a:rPr>
              <a:t>Convolution for 1D array  </a:t>
            </a:r>
            <a:endParaRPr lang="en-US" sz="4358" dirty="0"/>
          </a:p>
        </p:txBody>
      </p:sp>
      <p:pic>
        <p:nvPicPr>
          <p:cNvPr id="5" name="Image 0" descr="preencoded.png">    </p:cNvPr>
          <p:cNvPicPr>
            <a:picLocks noChangeAspect="1"/>
          </p:cNvPicPr>
          <p:nvPr/>
        </p:nvPicPr>
        <p:blipFill>
          <a:blip r:embed="rId1"/>
          <a:stretch>
            <a:fillRect/>
          </a:stretch>
        </p:blipFill>
        <p:spPr>
          <a:xfrm>
            <a:off x="4570214" y="1743194"/>
            <a:ext cx="5489853" cy="4856321"/>
          </a:xfrm>
          <a:prstGeom prst="rect">
            <a:avLst/>
          </a:prstGeom>
        </p:spPr>
      </p:pic>
      <p:sp>
        <p:nvSpPr>
          <p:cNvPr id="6" name="Text 3"/>
          <p:cNvSpPr/>
          <p:nvPr/>
        </p:nvSpPr>
        <p:spPr>
          <a:xfrm>
            <a:off x="2057400" y="6931581"/>
            <a:ext cx="5534382" cy="691753"/>
          </a:xfrm>
          <a:prstGeom prst="rect">
            <a:avLst/>
          </a:prstGeom>
          <a:noFill/>
          <a:ln/>
        </p:spPr>
        <p:txBody>
          <a:bodyPr wrap="none" rtlCol="0" anchor="t"/>
          <a:lstStyle/>
          <a:p>
            <a:pPr indent="0" marL="0">
              <a:lnSpc>
                <a:spcPts val="5447"/>
              </a:lnSpc>
              <a:buNone/>
            </a:pPr>
            <a:endParaRPr lang="en-US" sz="4358" dirty="0"/>
          </a:p>
        </p:txBody>
      </p:sp>
      <p:pic>
        <p:nvPicPr>
          <p:cNvPr id="7"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sp>
        <p:nvSpPr>
          <p:cNvPr id="4" name="Text 2"/>
          <p:cNvSpPr/>
          <p:nvPr/>
        </p:nvSpPr>
        <p:spPr>
          <a:xfrm>
            <a:off x="2037993" y="1108234"/>
            <a:ext cx="9095661" cy="694373"/>
          </a:xfrm>
          <a:prstGeom prst="rect">
            <a:avLst/>
          </a:prstGeom>
          <a:noFill/>
          <a:ln/>
        </p:spPr>
        <p:txBody>
          <a:bodyPr wrap="none" rtlCol="0" anchor="t"/>
          <a:lstStyle/>
          <a:p>
            <a:pPr indent="0" marL="0">
              <a:lnSpc>
                <a:spcPts val="5468"/>
              </a:lnSpc>
              <a:buNone/>
            </a:pPr>
            <a:r>
              <a:rPr lang="en-US" sz="4374" dirty="0">
                <a:solidFill>
                  <a:srgbClr val="272D45"/>
                </a:solidFill>
                <a:latin typeface="Kanit" pitchFamily="34" charset="0"/>
                <a:ea typeface="Kanit" pitchFamily="34" charset="-122"/>
                <a:cs typeface="Kanit" pitchFamily="34" charset="-120"/>
              </a:rPr>
              <a:t>Convolution for 3D array(RGB image) </a:t>
            </a:r>
            <a:endParaRPr lang="en-US" sz="4374" dirty="0"/>
          </a:p>
        </p:txBody>
      </p:sp>
      <p:pic>
        <p:nvPicPr>
          <p:cNvPr id="5" name="Image 0" descr="preencoded.png">    </p:cNvPr>
          <p:cNvPicPr>
            <a:picLocks noChangeAspect="1"/>
          </p:cNvPicPr>
          <p:nvPr/>
        </p:nvPicPr>
        <p:blipFill>
          <a:blip r:embed="rId1"/>
          <a:stretch>
            <a:fillRect/>
          </a:stretch>
        </p:blipFill>
        <p:spPr>
          <a:xfrm>
            <a:off x="2982278" y="2246948"/>
            <a:ext cx="8665726" cy="4874419"/>
          </a:xfrm>
          <a:prstGeom prst="rect">
            <a:avLst/>
          </a:prstGeom>
        </p:spPr>
      </p:pic>
      <p:pic>
        <p:nvPicPr>
          <p:cNvPr id="6"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32458"/>
          </a:xfrm>
          <a:prstGeom prst="rect">
            <a:avLst/>
          </a:prstGeom>
          <a:solidFill>
            <a:srgbClr val="FFFFFF"/>
          </a:solidFill>
          <a:ln/>
        </p:spPr>
      </p:sp>
      <p:sp>
        <p:nvSpPr>
          <p:cNvPr id="4" name="Text 2"/>
          <p:cNvSpPr/>
          <p:nvPr/>
        </p:nvSpPr>
        <p:spPr>
          <a:xfrm>
            <a:off x="2171343" y="595551"/>
            <a:ext cx="5414486" cy="676870"/>
          </a:xfrm>
          <a:prstGeom prst="rect">
            <a:avLst/>
          </a:prstGeom>
          <a:noFill/>
          <a:ln/>
        </p:spPr>
        <p:txBody>
          <a:bodyPr wrap="none" rtlCol="0" anchor="t"/>
          <a:lstStyle/>
          <a:p>
            <a:pPr indent="0" marL="0">
              <a:lnSpc>
                <a:spcPts val="5329"/>
              </a:lnSpc>
              <a:buNone/>
            </a:pPr>
            <a:r>
              <a:rPr lang="en-US" sz="4263" dirty="0">
                <a:solidFill>
                  <a:srgbClr val="272D45"/>
                </a:solidFill>
                <a:latin typeface="Kanit" pitchFamily="34" charset="0"/>
                <a:ea typeface="Kanit" pitchFamily="34" charset="-122"/>
                <a:cs typeface="Kanit" pitchFamily="34" charset="-120"/>
              </a:rPr>
              <a:t>Padding and stride </a:t>
            </a:r>
            <a:endParaRPr lang="en-US" sz="4263" dirty="0"/>
          </a:p>
        </p:txBody>
      </p:sp>
      <p:sp>
        <p:nvSpPr>
          <p:cNvPr id="5" name="Text 3"/>
          <p:cNvSpPr/>
          <p:nvPr/>
        </p:nvSpPr>
        <p:spPr>
          <a:xfrm>
            <a:off x="2171343" y="1705570"/>
            <a:ext cx="10287714" cy="346472"/>
          </a:xfrm>
          <a:prstGeom prst="rect">
            <a:avLst/>
          </a:prstGeom>
          <a:noFill/>
          <a:ln/>
        </p:spPr>
        <p:txBody>
          <a:bodyPr wrap="none" rtlCol="0" anchor="t"/>
          <a:lstStyle/>
          <a:p>
            <a:pPr indent="0" marL="0">
              <a:lnSpc>
                <a:spcPts val="2729"/>
              </a:lnSpc>
              <a:buNone/>
            </a:pPr>
            <a:r>
              <a:rPr lang="en-US" sz="1705" dirty="0">
                <a:solidFill>
                  <a:srgbClr val="2C3249"/>
                </a:solidFill>
                <a:latin typeface="Martel Sans" pitchFamily="34" charset="0"/>
                <a:ea typeface="Martel Sans" pitchFamily="34" charset="-122"/>
                <a:cs typeface="Martel Sans" pitchFamily="34" charset="-120"/>
              </a:rPr>
              <a:t>with padding = 1 and stride = 2 </a:t>
            </a:r>
            <a:endParaRPr lang="en-US" sz="1705" dirty="0"/>
          </a:p>
        </p:txBody>
      </p:sp>
      <p:pic>
        <p:nvPicPr>
          <p:cNvPr id="6" name="Image 0" descr="preencoded.png">    </p:cNvPr>
          <p:cNvPicPr>
            <a:picLocks noChangeAspect="1"/>
          </p:cNvPicPr>
          <p:nvPr/>
        </p:nvPicPr>
        <p:blipFill>
          <a:blip r:embed="rId1"/>
          <a:stretch>
            <a:fillRect/>
          </a:stretch>
        </p:blipFill>
        <p:spPr>
          <a:xfrm>
            <a:off x="4852273" y="2295644"/>
            <a:ext cx="4925854" cy="4751189"/>
          </a:xfrm>
          <a:prstGeom prst="rect">
            <a:avLst/>
          </a:prstGeom>
        </p:spPr>
      </p:pic>
      <p:sp>
        <p:nvSpPr>
          <p:cNvPr id="7" name="Text 4"/>
          <p:cNvSpPr/>
          <p:nvPr/>
        </p:nvSpPr>
        <p:spPr>
          <a:xfrm>
            <a:off x="2171343" y="7290435"/>
            <a:ext cx="10287714" cy="346472"/>
          </a:xfrm>
          <a:prstGeom prst="rect">
            <a:avLst/>
          </a:prstGeom>
          <a:noFill/>
          <a:ln/>
        </p:spPr>
        <p:txBody>
          <a:bodyPr wrap="none" rtlCol="0" anchor="t"/>
          <a:lstStyle/>
          <a:p>
            <a:pPr indent="0" marL="0">
              <a:lnSpc>
                <a:spcPts val="2729"/>
              </a:lnSpc>
              <a:buNone/>
            </a:pPr>
            <a:endParaRPr lang="en-US" sz="1705" dirty="0"/>
          </a:p>
        </p:txBody>
      </p:sp>
      <p:pic>
        <p:nvPicPr>
          <p:cNvPr id="8"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9173408"/>
          </a:xfrm>
          <a:prstGeom prst="rect">
            <a:avLst/>
          </a:prstGeom>
          <a:solidFill>
            <a:srgbClr val="FFFFFF"/>
          </a:solidFill>
          <a:ln/>
        </p:spPr>
      </p:sp>
      <p:sp>
        <p:nvSpPr>
          <p:cNvPr id="4" name="Text 2"/>
          <p:cNvSpPr/>
          <p:nvPr/>
        </p:nvSpPr>
        <p:spPr>
          <a:xfrm>
            <a:off x="3621167" y="427673"/>
            <a:ext cx="3888462" cy="486013"/>
          </a:xfrm>
          <a:prstGeom prst="rect">
            <a:avLst/>
          </a:prstGeom>
          <a:noFill/>
          <a:ln/>
        </p:spPr>
        <p:txBody>
          <a:bodyPr wrap="none" rtlCol="0" anchor="t"/>
          <a:lstStyle/>
          <a:p>
            <a:pPr indent="0" marL="0">
              <a:lnSpc>
                <a:spcPts val="3827"/>
              </a:lnSpc>
              <a:buNone/>
            </a:pPr>
            <a:r>
              <a:rPr lang="en-US" sz="3062" dirty="0">
                <a:solidFill>
                  <a:srgbClr val="272D45"/>
                </a:solidFill>
                <a:latin typeface="Kanit" pitchFamily="34" charset="0"/>
                <a:ea typeface="Kanit" pitchFamily="34" charset="-122"/>
                <a:cs typeface="Kanit" pitchFamily="34" charset="-120"/>
              </a:rPr>
              <a:t>Padding and Stride </a:t>
            </a:r>
            <a:endParaRPr lang="en-US" sz="3062" dirty="0"/>
          </a:p>
        </p:txBody>
      </p:sp>
      <p:sp>
        <p:nvSpPr>
          <p:cNvPr id="5" name="Text 3"/>
          <p:cNvSpPr/>
          <p:nvPr/>
        </p:nvSpPr>
        <p:spPr>
          <a:xfrm>
            <a:off x="3621167" y="1224677"/>
            <a:ext cx="7388066" cy="248722"/>
          </a:xfrm>
          <a:prstGeom prst="rect">
            <a:avLst/>
          </a:prstGeom>
          <a:noFill/>
          <a:ln/>
        </p:spPr>
        <p:txBody>
          <a:bodyPr wrap="none" rtlCol="0" anchor="t"/>
          <a:lstStyle/>
          <a:p>
            <a:pPr indent="0" marL="0">
              <a:lnSpc>
                <a:spcPts val="1960"/>
              </a:lnSpc>
              <a:buNone/>
            </a:pPr>
            <a:r>
              <a:rPr lang="en-US" sz="1225" dirty="0">
                <a:solidFill>
                  <a:srgbClr val="2C3249"/>
                </a:solidFill>
                <a:latin typeface="Martel Sans" pitchFamily="34" charset="0"/>
                <a:ea typeface="Martel Sans" pitchFamily="34" charset="-122"/>
                <a:cs typeface="Martel Sans" pitchFamily="34" charset="-120"/>
              </a:rPr>
              <a:t>with padding = 1 and stride = 1</a:t>
            </a:r>
            <a:endParaRPr lang="en-US" sz="1225" dirty="0"/>
          </a:p>
        </p:txBody>
      </p:sp>
      <p:pic>
        <p:nvPicPr>
          <p:cNvPr id="6" name="Image 0" descr="preencoded.png">    </p:cNvPr>
          <p:cNvPicPr>
            <a:picLocks noChangeAspect="1"/>
          </p:cNvPicPr>
          <p:nvPr/>
        </p:nvPicPr>
        <p:blipFill>
          <a:blip r:embed="rId1"/>
          <a:stretch>
            <a:fillRect/>
          </a:stretch>
        </p:blipFill>
        <p:spPr>
          <a:xfrm>
            <a:off x="5814298" y="1648301"/>
            <a:ext cx="3001685" cy="3411974"/>
          </a:xfrm>
          <a:prstGeom prst="rect">
            <a:avLst/>
          </a:prstGeom>
        </p:spPr>
      </p:pic>
      <p:sp>
        <p:nvSpPr>
          <p:cNvPr id="7" name="Shape 4"/>
          <p:cNvSpPr/>
          <p:nvPr/>
        </p:nvSpPr>
        <p:spPr>
          <a:xfrm>
            <a:off x="3621167" y="5235178"/>
            <a:ext cx="7388066" cy="481846"/>
          </a:xfrm>
          <a:prstGeom prst="roundRect">
            <a:avLst>
              <a:gd name="adj" fmla="val 14526"/>
            </a:avLst>
          </a:prstGeom>
          <a:solidFill>
            <a:srgbClr val="EFF5F4"/>
          </a:solidFill>
          <a:ln/>
        </p:spPr>
      </p:sp>
      <p:sp>
        <p:nvSpPr>
          <p:cNvPr id="8" name="Shape 5"/>
          <p:cNvSpPr/>
          <p:nvPr/>
        </p:nvSpPr>
        <p:spPr>
          <a:xfrm>
            <a:off x="3613428" y="5235178"/>
            <a:ext cx="7403544" cy="481846"/>
          </a:xfrm>
          <a:prstGeom prst="roundRect">
            <a:avLst>
              <a:gd name="adj" fmla="val 4842"/>
            </a:avLst>
          </a:prstGeom>
          <a:solidFill>
            <a:srgbClr val="EFF5F4"/>
          </a:solidFill>
          <a:ln/>
        </p:spPr>
      </p:sp>
      <p:sp>
        <p:nvSpPr>
          <p:cNvPr id="9" name="Text 6"/>
          <p:cNvSpPr/>
          <p:nvPr/>
        </p:nvSpPr>
        <p:spPr>
          <a:xfrm>
            <a:off x="3768923" y="5351740"/>
            <a:ext cx="7092553" cy="248722"/>
          </a:xfrm>
          <a:prstGeom prst="rect">
            <a:avLst/>
          </a:prstGeom>
          <a:noFill/>
          <a:ln/>
        </p:spPr>
        <p:txBody>
          <a:bodyPr wrap="none" rtlCol="0" anchor="t"/>
          <a:lstStyle/>
          <a:p>
            <a:pPr indent="0" marL="0">
              <a:lnSpc>
                <a:spcPts val="1960"/>
              </a:lnSpc>
              <a:buNone/>
            </a:pPr>
            <a:r>
              <a:rPr lang="en-US" sz="1225" dirty="0">
                <a:solidFill>
                  <a:srgbClr val="2C3249"/>
                </a:solidFill>
                <a:highlight>
                  <a:srgbClr val="EFF5F4"/>
                </a:highlight>
                <a:latin typeface="Consolas" pitchFamily="34" charset="0"/>
                <a:ea typeface="Consolas" pitchFamily="34" charset="-122"/>
                <a:cs typeface="Consolas" pitchFamily="34" charset="-120"/>
              </a:rPr>
              <a:t>nn.Conv2d(in_channels=16, out_channels=33, kernerl=(3,3), stride=2, padding= 1)</a:t>
            </a:r>
            <a:endParaRPr lang="en-US" sz="1225" dirty="0"/>
          </a:p>
        </p:txBody>
      </p:sp>
      <p:pic>
        <p:nvPicPr>
          <p:cNvPr id="10" name="Image 1" descr="preencoded.png">    </p:cNvPr>
          <p:cNvPicPr>
            <a:picLocks noChangeAspect="1"/>
          </p:cNvPicPr>
          <p:nvPr/>
        </p:nvPicPr>
        <p:blipFill>
          <a:blip r:embed="rId2"/>
          <a:stretch>
            <a:fillRect/>
          </a:stretch>
        </p:blipFill>
        <p:spPr>
          <a:xfrm>
            <a:off x="3907869" y="5891927"/>
            <a:ext cx="6814542" cy="2430185"/>
          </a:xfrm>
          <a:prstGeom prst="rect">
            <a:avLst/>
          </a:prstGeom>
        </p:spPr>
      </p:pic>
      <p:sp>
        <p:nvSpPr>
          <p:cNvPr id="11" name="Text 7"/>
          <p:cNvSpPr/>
          <p:nvPr/>
        </p:nvSpPr>
        <p:spPr>
          <a:xfrm>
            <a:off x="3621167" y="8497014"/>
            <a:ext cx="7388066" cy="248722"/>
          </a:xfrm>
          <a:prstGeom prst="rect">
            <a:avLst/>
          </a:prstGeom>
          <a:noFill/>
          <a:ln/>
        </p:spPr>
        <p:txBody>
          <a:bodyPr wrap="none" rtlCol="0" anchor="t"/>
          <a:lstStyle/>
          <a:p>
            <a:pPr indent="0" marL="0">
              <a:lnSpc>
                <a:spcPts val="1960"/>
              </a:lnSpc>
              <a:buNone/>
            </a:pPr>
            <a:endParaRPr lang="en-US" sz="1225" dirty="0"/>
          </a:p>
        </p:txBody>
      </p:sp>
      <p:pic>
        <p:nvPicPr>
          <p:cNvPr id="12"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sp>
        <p:nvSpPr>
          <p:cNvPr id="4" name="Text 2"/>
          <p:cNvSpPr/>
          <p:nvPr/>
        </p:nvSpPr>
        <p:spPr>
          <a:xfrm>
            <a:off x="2037993" y="1889046"/>
            <a:ext cx="5554980" cy="694373"/>
          </a:xfrm>
          <a:prstGeom prst="rect">
            <a:avLst/>
          </a:prstGeom>
          <a:noFill/>
          <a:ln/>
        </p:spPr>
        <p:txBody>
          <a:bodyPr wrap="none" rtlCol="0" anchor="t"/>
          <a:lstStyle/>
          <a:p>
            <a:pPr indent="0" marL="0">
              <a:lnSpc>
                <a:spcPts val="5468"/>
              </a:lnSpc>
              <a:buNone/>
            </a:pPr>
            <a:r>
              <a:rPr lang="en-US" sz="4374" dirty="0">
                <a:solidFill>
                  <a:srgbClr val="272D45"/>
                </a:solidFill>
                <a:latin typeface="Kanit" pitchFamily="34" charset="0"/>
                <a:ea typeface="Kanit" pitchFamily="34" charset="-122"/>
                <a:cs typeface="Kanit" pitchFamily="34" charset="-120"/>
              </a:rPr>
              <a:t>Filters/kernels in CNN</a:t>
            </a:r>
            <a:endParaRPr lang="en-US" sz="4374" dirty="0"/>
          </a:p>
        </p:txBody>
      </p:sp>
      <p:sp>
        <p:nvSpPr>
          <p:cNvPr id="5" name="Text 3"/>
          <p:cNvSpPr/>
          <p:nvPr/>
        </p:nvSpPr>
        <p:spPr>
          <a:xfrm>
            <a:off x="2037993" y="3138845"/>
            <a:ext cx="3295888" cy="666512"/>
          </a:xfrm>
          <a:prstGeom prst="rect">
            <a:avLst/>
          </a:prstGeom>
          <a:noFill/>
          <a:ln/>
        </p:spPr>
        <p:txBody>
          <a:bodyPr wrap="none" rtlCol="0" anchor="t"/>
          <a:lstStyle/>
          <a:p>
            <a:pPr algn="ctr" indent="0" marL="0">
              <a:lnSpc>
                <a:spcPts val="5249"/>
              </a:lnSpc>
              <a:buNone/>
            </a:pPr>
            <a:r>
              <a:rPr lang="en-US" sz="5249" dirty="0">
                <a:solidFill>
                  <a:srgbClr val="2C3249"/>
                </a:solidFill>
                <a:latin typeface="Kanit" pitchFamily="34" charset="0"/>
                <a:ea typeface="Kanit" pitchFamily="34" charset="-122"/>
                <a:cs typeface="Kanit" pitchFamily="34" charset="-120"/>
              </a:rPr>
              <a:t>3x3</a:t>
            </a:r>
            <a:endParaRPr lang="en-US" sz="5249" dirty="0"/>
          </a:p>
        </p:txBody>
      </p:sp>
      <p:sp>
        <p:nvSpPr>
          <p:cNvPr id="6" name="Text 4"/>
          <p:cNvSpPr/>
          <p:nvPr/>
        </p:nvSpPr>
        <p:spPr>
          <a:xfrm>
            <a:off x="2297192" y="4083010"/>
            <a:ext cx="2777490" cy="347186"/>
          </a:xfrm>
          <a:prstGeom prst="rect">
            <a:avLst/>
          </a:prstGeom>
          <a:noFill/>
          <a:ln/>
        </p:spPr>
        <p:txBody>
          <a:bodyPr wrap="none" rtlCol="0" anchor="t"/>
          <a:lstStyle/>
          <a:p>
            <a:pPr algn="ctr" indent="0" marL="0">
              <a:lnSpc>
                <a:spcPts val="2734"/>
              </a:lnSpc>
              <a:buNone/>
            </a:pPr>
            <a:r>
              <a:rPr lang="en-US" sz="2187" dirty="0">
                <a:solidFill>
                  <a:srgbClr val="2C3249"/>
                </a:solidFill>
                <a:latin typeface="Kanit" pitchFamily="34" charset="0"/>
                <a:ea typeface="Kanit" pitchFamily="34" charset="-122"/>
                <a:cs typeface="Kanit" pitchFamily="34" charset="-120"/>
              </a:rPr>
              <a:t>Size</a:t>
            </a:r>
            <a:endParaRPr lang="en-US" sz="2187" dirty="0"/>
          </a:p>
        </p:txBody>
      </p:sp>
      <p:sp>
        <p:nvSpPr>
          <p:cNvPr id="7" name="Text 5"/>
          <p:cNvSpPr/>
          <p:nvPr/>
        </p:nvSpPr>
        <p:spPr>
          <a:xfrm>
            <a:off x="2037993" y="4563428"/>
            <a:ext cx="3295888" cy="1777008"/>
          </a:xfrm>
          <a:prstGeom prst="rect">
            <a:avLst/>
          </a:prstGeom>
          <a:noFill/>
          <a:ln/>
        </p:spPr>
        <p:txBody>
          <a:bodyPr wrap="square" rtlCol="0" anchor="t"/>
          <a:lstStyle/>
          <a:p>
            <a:pPr algn="ctr" indent="0" marL="0">
              <a:lnSpc>
                <a:spcPts val="2799"/>
              </a:lnSpc>
              <a:buNone/>
            </a:pPr>
            <a:r>
              <a:rPr lang="en-US" sz="1750" dirty="0">
                <a:solidFill>
                  <a:srgbClr val="2C3249"/>
                </a:solidFill>
                <a:latin typeface="Martel Sans" pitchFamily="34" charset="0"/>
                <a:ea typeface="Martel Sans" pitchFamily="34" charset="-122"/>
                <a:cs typeface="Martel Sans" pitchFamily="34" charset="-120"/>
              </a:rPr>
              <a:t>The most common filter size used in CNNs is 3x3, which captures local dependencies within the input, aiding in feature extraction.</a:t>
            </a:r>
            <a:endParaRPr lang="en-US" sz="1750" dirty="0"/>
          </a:p>
        </p:txBody>
      </p:sp>
      <p:sp>
        <p:nvSpPr>
          <p:cNvPr id="8" name="Text 6"/>
          <p:cNvSpPr/>
          <p:nvPr/>
        </p:nvSpPr>
        <p:spPr>
          <a:xfrm>
            <a:off x="5667137" y="3138845"/>
            <a:ext cx="3296007" cy="666512"/>
          </a:xfrm>
          <a:prstGeom prst="rect">
            <a:avLst/>
          </a:prstGeom>
          <a:noFill/>
          <a:ln/>
        </p:spPr>
        <p:txBody>
          <a:bodyPr wrap="none" rtlCol="0" anchor="t"/>
          <a:lstStyle/>
          <a:p>
            <a:pPr algn="ctr" indent="0" marL="0">
              <a:lnSpc>
                <a:spcPts val="5249"/>
              </a:lnSpc>
              <a:buNone/>
            </a:pPr>
            <a:r>
              <a:rPr lang="en-US" sz="5249" dirty="0">
                <a:solidFill>
                  <a:srgbClr val="2C3249"/>
                </a:solidFill>
                <a:latin typeface="Kanit" pitchFamily="34" charset="0"/>
                <a:ea typeface="Kanit" pitchFamily="34" charset="-122"/>
                <a:cs typeface="Kanit" pitchFamily="34" charset="-120"/>
              </a:rPr>
              <a:t>5x5</a:t>
            </a:r>
            <a:endParaRPr lang="en-US" sz="5249" dirty="0"/>
          </a:p>
        </p:txBody>
      </p:sp>
      <p:sp>
        <p:nvSpPr>
          <p:cNvPr id="9" name="Text 7"/>
          <p:cNvSpPr/>
          <p:nvPr/>
        </p:nvSpPr>
        <p:spPr>
          <a:xfrm>
            <a:off x="5926336" y="4083010"/>
            <a:ext cx="2777490" cy="347186"/>
          </a:xfrm>
          <a:prstGeom prst="rect">
            <a:avLst/>
          </a:prstGeom>
          <a:noFill/>
          <a:ln/>
        </p:spPr>
        <p:txBody>
          <a:bodyPr wrap="none" rtlCol="0" anchor="t"/>
          <a:lstStyle/>
          <a:p>
            <a:pPr algn="ctr" indent="0" marL="0">
              <a:lnSpc>
                <a:spcPts val="2734"/>
              </a:lnSpc>
              <a:buNone/>
            </a:pPr>
            <a:r>
              <a:rPr lang="en-US" sz="2187" dirty="0">
                <a:solidFill>
                  <a:srgbClr val="2C3249"/>
                </a:solidFill>
                <a:latin typeface="Kanit" pitchFamily="34" charset="0"/>
                <a:ea typeface="Kanit" pitchFamily="34" charset="-122"/>
                <a:cs typeface="Kanit" pitchFamily="34" charset="-120"/>
              </a:rPr>
              <a:t>Diversity</a:t>
            </a:r>
            <a:endParaRPr lang="en-US" sz="2187" dirty="0"/>
          </a:p>
        </p:txBody>
      </p:sp>
      <p:sp>
        <p:nvSpPr>
          <p:cNvPr id="10" name="Text 8"/>
          <p:cNvSpPr/>
          <p:nvPr/>
        </p:nvSpPr>
        <p:spPr>
          <a:xfrm>
            <a:off x="5667137" y="4563428"/>
            <a:ext cx="3296007" cy="1777008"/>
          </a:xfrm>
          <a:prstGeom prst="rect">
            <a:avLst/>
          </a:prstGeom>
          <a:noFill/>
          <a:ln/>
        </p:spPr>
        <p:txBody>
          <a:bodyPr wrap="square" rtlCol="0" anchor="t"/>
          <a:lstStyle/>
          <a:p>
            <a:pPr algn="ctr" indent="0" marL="0">
              <a:lnSpc>
                <a:spcPts val="2799"/>
              </a:lnSpc>
              <a:buNone/>
            </a:pPr>
            <a:r>
              <a:rPr lang="en-US" sz="1750" dirty="0">
                <a:solidFill>
                  <a:srgbClr val="2C3249"/>
                </a:solidFill>
                <a:latin typeface="Martel Sans" pitchFamily="34" charset="0"/>
                <a:ea typeface="Martel Sans" pitchFamily="34" charset="-122"/>
                <a:cs typeface="Martel Sans" pitchFamily="34" charset="-120"/>
              </a:rPr>
              <a:t>Filters come in various sizes, such as 5x5, providing diversity in feature extraction, allowing for the detection of more complex patterns in the data.</a:t>
            </a:r>
            <a:endParaRPr lang="en-US" sz="1750" dirty="0"/>
          </a:p>
        </p:txBody>
      </p:sp>
      <p:sp>
        <p:nvSpPr>
          <p:cNvPr id="11" name="Text 9"/>
          <p:cNvSpPr/>
          <p:nvPr/>
        </p:nvSpPr>
        <p:spPr>
          <a:xfrm>
            <a:off x="9296400" y="3138845"/>
            <a:ext cx="3296007" cy="666512"/>
          </a:xfrm>
          <a:prstGeom prst="rect">
            <a:avLst/>
          </a:prstGeom>
          <a:noFill/>
          <a:ln/>
        </p:spPr>
        <p:txBody>
          <a:bodyPr wrap="none" rtlCol="0" anchor="t"/>
          <a:lstStyle/>
          <a:p>
            <a:pPr algn="ctr" indent="0" marL="0">
              <a:lnSpc>
                <a:spcPts val="5249"/>
              </a:lnSpc>
              <a:buNone/>
            </a:pPr>
            <a:r>
              <a:rPr lang="en-US" sz="5249" dirty="0">
                <a:solidFill>
                  <a:srgbClr val="2C3249"/>
                </a:solidFill>
                <a:latin typeface="Kanit" pitchFamily="34" charset="0"/>
                <a:ea typeface="Kanit" pitchFamily="34" charset="-122"/>
                <a:cs typeface="Kanit" pitchFamily="34" charset="-120"/>
              </a:rPr>
              <a:t>7x7</a:t>
            </a:r>
            <a:endParaRPr lang="en-US" sz="5249" dirty="0"/>
          </a:p>
        </p:txBody>
      </p:sp>
      <p:sp>
        <p:nvSpPr>
          <p:cNvPr id="12" name="Text 10"/>
          <p:cNvSpPr/>
          <p:nvPr/>
        </p:nvSpPr>
        <p:spPr>
          <a:xfrm>
            <a:off x="9555599" y="4083010"/>
            <a:ext cx="2777490" cy="347186"/>
          </a:xfrm>
          <a:prstGeom prst="rect">
            <a:avLst/>
          </a:prstGeom>
          <a:noFill/>
          <a:ln/>
        </p:spPr>
        <p:txBody>
          <a:bodyPr wrap="none" rtlCol="0" anchor="t"/>
          <a:lstStyle/>
          <a:p>
            <a:pPr algn="ctr" indent="0" marL="0">
              <a:lnSpc>
                <a:spcPts val="2734"/>
              </a:lnSpc>
              <a:buNone/>
            </a:pPr>
            <a:r>
              <a:rPr lang="en-US" sz="2187" dirty="0">
                <a:solidFill>
                  <a:srgbClr val="2C3249"/>
                </a:solidFill>
                <a:latin typeface="Kanit" pitchFamily="34" charset="0"/>
                <a:ea typeface="Kanit" pitchFamily="34" charset="-122"/>
                <a:cs typeface="Kanit" pitchFamily="34" charset="-120"/>
              </a:rPr>
              <a:t>Specialization</a:t>
            </a:r>
            <a:endParaRPr lang="en-US" sz="2187" dirty="0"/>
          </a:p>
        </p:txBody>
      </p:sp>
      <p:sp>
        <p:nvSpPr>
          <p:cNvPr id="13" name="Text 11"/>
          <p:cNvSpPr/>
          <p:nvPr/>
        </p:nvSpPr>
        <p:spPr>
          <a:xfrm>
            <a:off x="9296400" y="4563428"/>
            <a:ext cx="3296007" cy="1777008"/>
          </a:xfrm>
          <a:prstGeom prst="rect">
            <a:avLst/>
          </a:prstGeom>
          <a:noFill/>
          <a:ln/>
        </p:spPr>
        <p:txBody>
          <a:bodyPr wrap="square" rtlCol="0" anchor="t"/>
          <a:lstStyle/>
          <a:p>
            <a:pPr algn="ctr" indent="0" marL="0">
              <a:lnSpc>
                <a:spcPts val="2799"/>
              </a:lnSpc>
              <a:buNone/>
            </a:pPr>
            <a:r>
              <a:rPr lang="en-US" sz="1750" dirty="0">
                <a:solidFill>
                  <a:srgbClr val="2C3249"/>
                </a:solidFill>
                <a:latin typeface="Martel Sans" pitchFamily="34" charset="0"/>
                <a:ea typeface="Martel Sans" pitchFamily="34" charset="-122"/>
                <a:cs typeface="Martel Sans" pitchFamily="34" charset="-120"/>
              </a:rPr>
              <a:t>7x7 filters are used to capture larger patterns within the input, specializing in recognizing more global features and structures.</a:t>
            </a:r>
            <a:endParaRPr lang="en-US" sz="1750" dirty="0"/>
          </a:p>
        </p:txBody>
      </p:sp>
      <p:pic>
        <p:nvPicPr>
          <p:cNvPr id="14" name="Image 0" descr="preencoded.png">
            <a:hlinkClick r:id="rId2" tooltip=""/>
          </p:cNvPr>
          <p:cNvPicPr>
            <a:picLocks noChangeAspect="1"/>
          </p:cNvPicPr>
          <p:nvPr/>
        </p:nvPicPr>
        <p:blipFill>
          <a:blip r:embed="rId1"/>
          <a:stretch>
            <a:fillRect/>
          </a:stretch>
        </p:blipFill>
        <p:spPr>
          <a:xfrm>
            <a:off x="12242153" y="7589520"/>
            <a:ext cx="2296807" cy="54864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30</Slides>
  <Notes>30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30</vt:i4>
      </vt:variant>
    </vt:vector>
  </HeadingPairs>
  <TitlesOfParts>
    <vt:vector size="3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2024-03-13T11:52:54Z</dcterms:created>
  <dcterms:modified xsi:type="dcterms:W3CDTF">2024-03-13T11:52:54Z</dcterms:modified>
</cp:coreProperties>
</file>